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1" r:id="rId4"/>
    <p:sldId id="313" r:id="rId5"/>
    <p:sldId id="309" r:id="rId6"/>
    <p:sldId id="314" r:id="rId7"/>
    <p:sldId id="315" r:id="rId8"/>
    <p:sldId id="316" r:id="rId9"/>
    <p:sldId id="317" r:id="rId10"/>
    <p:sldId id="323" r:id="rId11"/>
    <p:sldId id="310" r:id="rId12"/>
    <p:sldId id="324" r:id="rId13"/>
    <p:sldId id="337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8" r:id="rId23"/>
    <p:sldId id="311" r:id="rId24"/>
    <p:sldId id="335" r:id="rId25"/>
    <p:sldId id="336" r:id="rId26"/>
    <p:sldId id="312" r:id="rId2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boldItalic r:id="rId39"/>
    </p:embeddedFont>
    <p:embeddedFont>
      <p:font typeface="Overpass Black" panose="020B0604020202020204" charset="0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14FBB3-A50A-4148-BD0B-67BF9E92F7A6}">
  <a:tblStyle styleId="{4714FBB3-A50A-4148-BD0B-67BF9E92F7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38" d="100"/>
          <a:sy n="138" d="100"/>
        </p:scale>
        <p:origin x="21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D16416-B79A-927F-2879-88E11B75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8D7B4-B72D-28F6-C30A-8060170CB3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610F-41AA-45CA-A060-F3E7F82B84F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348CF-5171-336B-B053-D23E26520C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E610-2507-B237-A1C1-2F8232AD6B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E14E0-EDEE-478B-859D-8358915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6164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2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6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684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6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598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2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1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53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338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2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310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899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0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68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7274a1822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7274a1822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01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00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68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6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5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79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92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4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3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5" r:id="rId7"/>
    <p:sldLayoutId id="2147483666" r:id="rId8"/>
    <p:sldLayoutId id="2147483667" r:id="rId9"/>
    <p:sldLayoutId id="2147483669" r:id="rId10"/>
    <p:sldLayoutId id="2147483670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2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40168" y="112091"/>
            <a:ext cx="6463664" cy="804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TRƯỜNG ĐẠI HỌC</a:t>
            </a:r>
            <a:r>
              <a:rPr lang="en-GB" sz="1600" dirty="0"/>
              <a:t> SƯ PHẠM KỸ THUẬT TP.HỒ CHÍ MINH</a:t>
            </a:r>
            <a:br>
              <a:rPr lang="en-GB" sz="1600" dirty="0"/>
            </a:br>
            <a:r>
              <a:rPr lang="en-GB" sz="1600" dirty="0"/>
              <a:t>KHOA CÔNG NGHỆ THÔNG TIN</a:t>
            </a:r>
            <a:endParaRPr lang="vi-VN" sz="16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2047657" y="2726165"/>
            <a:ext cx="5182036" cy="1547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Chuyên ngành</a:t>
            </a:r>
            <a:r>
              <a:rPr lang="en" dirty="0"/>
              <a:t>: Kỹ thuật dữ liệu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Sinh viên thực hiện</a:t>
            </a:r>
            <a:r>
              <a:rPr lang="en" dirty="0"/>
              <a:t>: Nguyễn Ngọc Hoài - 20133043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     Võ Gia Minh – 20133069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GVHD</a:t>
            </a:r>
            <a:r>
              <a:rPr lang="en" dirty="0"/>
              <a:t>: </a:t>
            </a:r>
            <a:r>
              <a:rPr lang="en" b="1" dirty="0"/>
              <a:t>ThS</a:t>
            </a:r>
            <a:r>
              <a:rPr lang="en" dirty="0"/>
              <a:t>. Lê Thị Minh Châu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28;p38">
            <a:extLst>
              <a:ext uri="{FF2B5EF4-FFF2-40B4-BE49-F238E27FC236}">
                <a16:creationId xmlns:a16="http://schemas.microsoft.com/office/drawing/2014/main" id="{A2D3604E-9775-BC55-F420-A4B0CD99458C}"/>
              </a:ext>
            </a:extLst>
          </p:cNvPr>
          <p:cNvSpPr txBox="1">
            <a:spLocks/>
          </p:cNvSpPr>
          <p:nvPr/>
        </p:nvSpPr>
        <p:spPr>
          <a:xfrm>
            <a:off x="2453056" y="1143611"/>
            <a:ext cx="4237889" cy="39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KHÓA LUẬN TỐT NGHIỆP KỸ SƯ </a:t>
            </a:r>
            <a:endParaRPr lang="vi-VN" sz="2000" dirty="0">
              <a:solidFill>
                <a:schemeClr val="tx2"/>
              </a:solidFill>
            </a:endParaRPr>
          </a:p>
        </p:txBody>
      </p:sp>
      <p:sp>
        <p:nvSpPr>
          <p:cNvPr id="3" name="Google Shape;2128;p38">
            <a:extLst>
              <a:ext uri="{FF2B5EF4-FFF2-40B4-BE49-F238E27FC236}">
                <a16:creationId xmlns:a16="http://schemas.microsoft.com/office/drawing/2014/main" id="{9FE89DF3-92B3-0A41-A696-D04C987AC5E9}"/>
              </a:ext>
            </a:extLst>
          </p:cNvPr>
          <p:cNvSpPr txBox="1">
            <a:spLocks/>
          </p:cNvSpPr>
          <p:nvPr/>
        </p:nvSpPr>
        <p:spPr>
          <a:xfrm>
            <a:off x="1340168" y="1912007"/>
            <a:ext cx="6463664" cy="80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2400" dirty="0">
                <a:solidFill>
                  <a:srgbClr val="C00000"/>
                </a:solidFill>
              </a:rPr>
              <a:t>TÌM HIỂU VÀ XÂY DỰNG </a:t>
            </a:r>
          </a:p>
          <a:p>
            <a:r>
              <a:rPr lang="en-GB" sz="2400" dirty="0">
                <a:solidFill>
                  <a:srgbClr val="C00000"/>
                </a:solidFill>
              </a:rPr>
              <a:t>HỆ THỐNG HỖ TRỢ WEBSITE MUA SẮM</a:t>
            </a:r>
            <a:endParaRPr lang="vi-VN" sz="24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Trường Đại học Sư phạm Kỹ thuật Thành phố Hồ Chí Minh – Wikipedia tiếng Việt">
            <a:extLst>
              <a:ext uri="{FF2B5EF4-FFF2-40B4-BE49-F238E27FC236}">
                <a16:creationId xmlns:a16="http://schemas.microsoft.com/office/drawing/2014/main" id="{03B0A678-2528-7AF8-1079-15B27F72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1" y="112091"/>
            <a:ext cx="789539" cy="10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oa Công nghệ Thông tin">
            <a:extLst>
              <a:ext uri="{FF2B5EF4-FFF2-40B4-BE49-F238E27FC236}">
                <a16:creationId xmlns:a16="http://schemas.microsoft.com/office/drawing/2014/main" id="{31F591CF-3553-4F40-0449-39DB01E1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8" y="112091"/>
            <a:ext cx="1151665" cy="9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Google Shape;3094;p6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5" name="Google Shape;3095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PHƯƠNG PHÁP ĐÁNH GIÁ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22286C-82AE-631E-3756-8D37C1FF5CFE}"/>
              </a:ext>
            </a:extLst>
          </p:cNvPr>
          <p:cNvGrpSpPr/>
          <p:nvPr/>
        </p:nvGrpSpPr>
        <p:grpSpPr>
          <a:xfrm>
            <a:off x="676800" y="1432972"/>
            <a:ext cx="1440000" cy="720000"/>
            <a:chOff x="676800" y="1794477"/>
            <a:chExt cx="1440000" cy="720000"/>
          </a:xfrm>
        </p:grpSpPr>
        <p:pic>
          <p:nvPicPr>
            <p:cNvPr id="2819" name="Google Shape;2819;p66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6768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2217;p45">
              <a:extLst>
                <a:ext uri="{FF2B5EF4-FFF2-40B4-BE49-F238E27FC236}">
                  <a16:creationId xmlns:a16="http://schemas.microsoft.com/office/drawing/2014/main" id="{879865FC-B78A-B44C-9F7D-90EF612361A8}"/>
                </a:ext>
              </a:extLst>
            </p:cNvPr>
            <p:cNvSpPr txBox="1">
              <a:spLocks/>
            </p:cNvSpPr>
            <p:nvPr/>
          </p:nvSpPr>
          <p:spPr>
            <a:xfrm>
              <a:off x="894758" y="1971501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RMSE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0424F-88DE-26F7-45F7-A036F5CF7040}"/>
              </a:ext>
            </a:extLst>
          </p:cNvPr>
          <p:cNvGrpSpPr/>
          <p:nvPr/>
        </p:nvGrpSpPr>
        <p:grpSpPr>
          <a:xfrm>
            <a:off x="2793600" y="1432972"/>
            <a:ext cx="1440000" cy="720000"/>
            <a:chOff x="2793600" y="1794477"/>
            <a:chExt cx="1440000" cy="720000"/>
          </a:xfrm>
        </p:grpSpPr>
        <p:pic>
          <p:nvPicPr>
            <p:cNvPr id="2818" name="Google Shape;2818;p66"/>
            <p:cNvPicPr preferRelativeResize="0"/>
            <p:nvPr/>
          </p:nvPicPr>
          <p:blipFill>
            <a:blip r:embed="rId5">
              <a:alphaModFix amt="68000"/>
            </a:blip>
            <a:stretch>
              <a:fillRect/>
            </a:stretch>
          </p:blipFill>
          <p:spPr>
            <a:xfrm>
              <a:off x="27936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2217;p45">
              <a:extLst>
                <a:ext uri="{FF2B5EF4-FFF2-40B4-BE49-F238E27FC236}">
                  <a16:creationId xmlns:a16="http://schemas.microsoft.com/office/drawing/2014/main" id="{1D694F0E-7C2B-B7DE-68AF-3112CE3B6FCC}"/>
                </a:ext>
              </a:extLst>
            </p:cNvPr>
            <p:cNvSpPr txBox="1">
              <a:spLocks/>
            </p:cNvSpPr>
            <p:nvPr/>
          </p:nvSpPr>
          <p:spPr>
            <a:xfrm>
              <a:off x="3011558" y="1971501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MAE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97ECFA-6C0C-7940-2018-CA7152C92D1F}"/>
              </a:ext>
            </a:extLst>
          </p:cNvPr>
          <p:cNvGrpSpPr/>
          <p:nvPr/>
        </p:nvGrpSpPr>
        <p:grpSpPr>
          <a:xfrm>
            <a:off x="4910400" y="1432972"/>
            <a:ext cx="1440000" cy="720000"/>
            <a:chOff x="4910400" y="3100690"/>
            <a:chExt cx="1440000" cy="720000"/>
          </a:xfrm>
        </p:grpSpPr>
        <p:pic>
          <p:nvPicPr>
            <p:cNvPr id="12" name="Google Shape;2819;p66">
              <a:extLst>
                <a:ext uri="{FF2B5EF4-FFF2-40B4-BE49-F238E27FC236}">
                  <a16:creationId xmlns:a16="http://schemas.microsoft.com/office/drawing/2014/main" id="{E2B522E4-3710-6298-8FA0-9B78602E42FA}"/>
                </a:ext>
              </a:extLst>
            </p:cNvPr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49104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2217;p45">
              <a:extLst>
                <a:ext uri="{FF2B5EF4-FFF2-40B4-BE49-F238E27FC236}">
                  <a16:creationId xmlns:a16="http://schemas.microsoft.com/office/drawing/2014/main" id="{24509C11-58CC-33B5-649A-E84B91C5E656}"/>
                </a:ext>
              </a:extLst>
            </p:cNvPr>
            <p:cNvSpPr txBox="1">
              <a:spLocks/>
            </p:cNvSpPr>
            <p:nvPr/>
          </p:nvSpPr>
          <p:spPr>
            <a:xfrm>
              <a:off x="51283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R2 Score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EA7320-8B86-6D85-8719-8297B72E19DE}"/>
              </a:ext>
            </a:extLst>
          </p:cNvPr>
          <p:cNvGrpSpPr/>
          <p:nvPr/>
        </p:nvGrpSpPr>
        <p:grpSpPr>
          <a:xfrm>
            <a:off x="7027200" y="1432972"/>
            <a:ext cx="1440000" cy="720000"/>
            <a:chOff x="7027200" y="1794477"/>
            <a:chExt cx="1440000" cy="720000"/>
          </a:xfrm>
        </p:grpSpPr>
        <p:pic>
          <p:nvPicPr>
            <p:cNvPr id="6" name="Google Shape;2818;p66">
              <a:extLst>
                <a:ext uri="{FF2B5EF4-FFF2-40B4-BE49-F238E27FC236}">
                  <a16:creationId xmlns:a16="http://schemas.microsoft.com/office/drawing/2014/main" id="{55EF0A03-26B0-DAA1-5194-65919F9FBEEF}"/>
                </a:ext>
              </a:extLst>
            </p:cNvPr>
            <p:cNvPicPr preferRelativeResize="0"/>
            <p:nvPr/>
          </p:nvPicPr>
          <p:blipFill>
            <a:blip r:embed="rId5">
              <a:alphaModFix amt="68000"/>
            </a:blip>
            <a:stretch>
              <a:fillRect/>
            </a:stretch>
          </p:blipFill>
          <p:spPr>
            <a:xfrm>
              <a:off x="70272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217;p45">
              <a:extLst>
                <a:ext uri="{FF2B5EF4-FFF2-40B4-BE49-F238E27FC236}">
                  <a16:creationId xmlns:a16="http://schemas.microsoft.com/office/drawing/2014/main" id="{B30BEB0B-BA77-7BC4-FBD2-F16E9E0FA180}"/>
                </a:ext>
              </a:extLst>
            </p:cNvPr>
            <p:cNvSpPr txBox="1">
              <a:spLocks/>
            </p:cNvSpPr>
            <p:nvPr/>
          </p:nvSpPr>
          <p:spPr>
            <a:xfrm>
              <a:off x="7238165" y="1971501"/>
              <a:ext cx="1018070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Accuracy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38E875-C534-3083-8564-057CEA46423E}"/>
              </a:ext>
            </a:extLst>
          </p:cNvPr>
          <p:cNvGrpSpPr/>
          <p:nvPr/>
        </p:nvGrpSpPr>
        <p:grpSpPr>
          <a:xfrm>
            <a:off x="1206000" y="3100690"/>
            <a:ext cx="1440000" cy="720000"/>
            <a:chOff x="676800" y="3100690"/>
            <a:chExt cx="1440000" cy="720000"/>
          </a:xfrm>
        </p:grpSpPr>
        <p:pic>
          <p:nvPicPr>
            <p:cNvPr id="10" name="Google Shape;2818;p66">
              <a:extLst>
                <a:ext uri="{FF2B5EF4-FFF2-40B4-BE49-F238E27FC236}">
                  <a16:creationId xmlns:a16="http://schemas.microsoft.com/office/drawing/2014/main" id="{9DE703E3-5E89-1095-A792-1E29A1E7AECB}"/>
                </a:ext>
              </a:extLst>
            </p:cNvPr>
            <p:cNvPicPr preferRelativeResize="0"/>
            <p:nvPr/>
          </p:nvPicPr>
          <p:blipFill>
            <a:blip r:embed="rId5">
              <a:alphaModFix amt="68000"/>
            </a:blip>
            <a:stretch>
              <a:fillRect/>
            </a:stretch>
          </p:blipFill>
          <p:spPr>
            <a:xfrm>
              <a:off x="6768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217;p45">
              <a:extLst>
                <a:ext uri="{FF2B5EF4-FFF2-40B4-BE49-F238E27FC236}">
                  <a16:creationId xmlns:a16="http://schemas.microsoft.com/office/drawing/2014/main" id="{9C0356E7-AD1F-AACC-7371-71D347F42ACB}"/>
                </a:ext>
              </a:extLst>
            </p:cNvPr>
            <p:cNvSpPr txBox="1">
              <a:spLocks/>
            </p:cNvSpPr>
            <p:nvPr/>
          </p:nvSpPr>
          <p:spPr>
            <a:xfrm>
              <a:off x="8947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Precision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9CE2C-0878-9789-6C06-C5903B567C63}"/>
              </a:ext>
            </a:extLst>
          </p:cNvPr>
          <p:cNvGrpSpPr/>
          <p:nvPr/>
        </p:nvGrpSpPr>
        <p:grpSpPr>
          <a:xfrm>
            <a:off x="3852000" y="3100690"/>
            <a:ext cx="1440000" cy="720000"/>
            <a:chOff x="2793600" y="3100690"/>
            <a:chExt cx="1440000" cy="720000"/>
          </a:xfrm>
        </p:grpSpPr>
        <p:pic>
          <p:nvPicPr>
            <p:cNvPr id="8" name="Google Shape;2819;p66">
              <a:extLst>
                <a:ext uri="{FF2B5EF4-FFF2-40B4-BE49-F238E27FC236}">
                  <a16:creationId xmlns:a16="http://schemas.microsoft.com/office/drawing/2014/main" id="{E75FE03E-B487-AA6C-712E-76CEA23BB296}"/>
                </a:ext>
              </a:extLst>
            </p:cNvPr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27936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217;p45">
              <a:extLst>
                <a:ext uri="{FF2B5EF4-FFF2-40B4-BE49-F238E27FC236}">
                  <a16:creationId xmlns:a16="http://schemas.microsoft.com/office/drawing/2014/main" id="{BE75875F-2AAB-49ED-E435-809756CB0C28}"/>
                </a:ext>
              </a:extLst>
            </p:cNvPr>
            <p:cNvSpPr txBox="1">
              <a:spLocks/>
            </p:cNvSpPr>
            <p:nvPr/>
          </p:nvSpPr>
          <p:spPr>
            <a:xfrm>
              <a:off x="30115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Recall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EDD8E5-79AC-5E10-3E04-1756B7900FB7}"/>
              </a:ext>
            </a:extLst>
          </p:cNvPr>
          <p:cNvGrpSpPr/>
          <p:nvPr/>
        </p:nvGrpSpPr>
        <p:grpSpPr>
          <a:xfrm>
            <a:off x="6498000" y="3100690"/>
            <a:ext cx="1440000" cy="720000"/>
            <a:chOff x="7027200" y="3100690"/>
            <a:chExt cx="1440000" cy="720000"/>
          </a:xfrm>
        </p:grpSpPr>
        <p:pic>
          <p:nvPicPr>
            <p:cNvPr id="14" name="Google Shape;2818;p66">
              <a:extLst>
                <a:ext uri="{FF2B5EF4-FFF2-40B4-BE49-F238E27FC236}">
                  <a16:creationId xmlns:a16="http://schemas.microsoft.com/office/drawing/2014/main" id="{5DED830C-DD03-6FFC-A007-F6FAE0E2BFB0}"/>
                </a:ext>
              </a:extLst>
            </p:cNvPr>
            <p:cNvPicPr preferRelativeResize="0"/>
            <p:nvPr/>
          </p:nvPicPr>
          <p:blipFill>
            <a:blip r:embed="rId5">
              <a:alphaModFix amt="68000"/>
            </a:blip>
            <a:stretch>
              <a:fillRect/>
            </a:stretch>
          </p:blipFill>
          <p:spPr>
            <a:xfrm>
              <a:off x="70272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217;p45">
              <a:extLst>
                <a:ext uri="{FF2B5EF4-FFF2-40B4-BE49-F238E27FC236}">
                  <a16:creationId xmlns:a16="http://schemas.microsoft.com/office/drawing/2014/main" id="{392B8DB5-635A-D263-73F6-FD610DAA59E6}"/>
                </a:ext>
              </a:extLst>
            </p:cNvPr>
            <p:cNvSpPr txBox="1">
              <a:spLocks/>
            </p:cNvSpPr>
            <p:nvPr/>
          </p:nvSpPr>
          <p:spPr>
            <a:xfrm>
              <a:off x="72451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F1 Score</a:t>
              </a:r>
            </a:p>
          </p:txBody>
        </p:sp>
      </p:grpSp>
      <p:grpSp>
        <p:nvGrpSpPr>
          <p:cNvPr id="2843" name="Group 2842">
            <a:extLst>
              <a:ext uri="{FF2B5EF4-FFF2-40B4-BE49-F238E27FC236}">
                <a16:creationId xmlns:a16="http://schemas.microsoft.com/office/drawing/2014/main" id="{88289D5F-BF09-D857-395A-34B95DC5EC4E}"/>
              </a:ext>
            </a:extLst>
          </p:cNvPr>
          <p:cNvGrpSpPr/>
          <p:nvPr/>
        </p:nvGrpSpPr>
        <p:grpSpPr>
          <a:xfrm>
            <a:off x="13246636" y="1534409"/>
            <a:ext cx="3214691" cy="1080000"/>
            <a:chOff x="-69314" y="1534409"/>
            <a:chExt cx="3214691" cy="1080000"/>
          </a:xfrm>
        </p:grpSpPr>
        <p:pic>
          <p:nvPicPr>
            <p:cNvPr id="2844" name="Google Shape;2697;p61">
              <a:extLst>
                <a:ext uri="{FF2B5EF4-FFF2-40B4-BE49-F238E27FC236}">
                  <a16:creationId xmlns:a16="http://schemas.microsoft.com/office/drawing/2014/main" id="{BC338E55-E8D5-B773-2DD5-EBE50AA26476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1068801" flipH="1">
              <a:off x="126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5" name="Google Shape;2217;p45">
              <a:extLst>
                <a:ext uri="{FF2B5EF4-FFF2-40B4-BE49-F238E27FC236}">
                  <a16:creationId xmlns:a16="http://schemas.microsoft.com/office/drawing/2014/main" id="{0B7E5FFA-CB79-9EBA-5DF0-6A0618970B31}"/>
                </a:ext>
              </a:extLst>
            </p:cNvPr>
            <p:cNvSpPr txBox="1">
              <a:spLocks/>
            </p:cNvSpPr>
            <p:nvPr/>
          </p:nvSpPr>
          <p:spPr>
            <a:xfrm>
              <a:off x="-69314" y="1647693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Neutral Collaborative Filtering</a:t>
              </a:r>
            </a:p>
          </p:txBody>
        </p:sp>
      </p:grpSp>
      <p:grpSp>
        <p:nvGrpSpPr>
          <p:cNvPr id="2846" name="Group 2845">
            <a:extLst>
              <a:ext uri="{FF2B5EF4-FFF2-40B4-BE49-F238E27FC236}">
                <a16:creationId xmlns:a16="http://schemas.microsoft.com/office/drawing/2014/main" id="{C462CB16-8EC3-D3DC-B416-6EC0E528B879}"/>
              </a:ext>
            </a:extLst>
          </p:cNvPr>
          <p:cNvGrpSpPr/>
          <p:nvPr/>
        </p:nvGrpSpPr>
        <p:grpSpPr>
          <a:xfrm>
            <a:off x="16280605" y="1534409"/>
            <a:ext cx="3214691" cy="1080000"/>
            <a:chOff x="2964655" y="1534409"/>
            <a:chExt cx="3214691" cy="1080000"/>
          </a:xfrm>
        </p:grpSpPr>
        <p:pic>
          <p:nvPicPr>
            <p:cNvPr id="2847" name="Google Shape;2697;p61">
              <a:extLst>
                <a:ext uri="{FF2B5EF4-FFF2-40B4-BE49-F238E27FC236}">
                  <a16:creationId xmlns:a16="http://schemas.microsoft.com/office/drawing/2014/main" id="{A46FDC95-CF72-77F6-5261-AF803C71287E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1068801" flipH="1">
              <a:off x="3132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2" name="Google Shape;2217;p45">
              <a:extLst>
                <a:ext uri="{FF2B5EF4-FFF2-40B4-BE49-F238E27FC236}">
                  <a16:creationId xmlns:a16="http://schemas.microsoft.com/office/drawing/2014/main" id="{069DCED4-5623-8A5E-18D0-E51969FA2ECD}"/>
                </a:ext>
              </a:extLst>
            </p:cNvPr>
            <p:cNvSpPr txBox="1">
              <a:spLocks/>
            </p:cNvSpPr>
            <p:nvPr/>
          </p:nvSpPr>
          <p:spPr>
            <a:xfrm>
              <a:off x="2964655" y="1628159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Deep Matrix Factorization</a:t>
              </a:r>
            </a:p>
          </p:txBody>
        </p:sp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4C120C1C-5BD9-3A02-B504-C9C5BD975A04}"/>
              </a:ext>
            </a:extLst>
          </p:cNvPr>
          <p:cNvGrpSpPr/>
          <p:nvPr/>
        </p:nvGrpSpPr>
        <p:grpSpPr>
          <a:xfrm>
            <a:off x="19292511" y="1542908"/>
            <a:ext cx="3214691" cy="1080000"/>
            <a:chOff x="5976561" y="1542908"/>
            <a:chExt cx="3214691" cy="1080000"/>
          </a:xfrm>
        </p:grpSpPr>
        <p:pic>
          <p:nvPicPr>
            <p:cNvPr id="3074" name="Google Shape;2697;p61">
              <a:extLst>
                <a:ext uri="{FF2B5EF4-FFF2-40B4-BE49-F238E27FC236}">
                  <a16:creationId xmlns:a16="http://schemas.microsoft.com/office/drawing/2014/main" id="{49C1F61A-0A34-9B5C-C22A-1DD150CED162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1068801" flipH="1">
              <a:off x="6138000" y="1542908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5" name="Google Shape;2217;p45">
              <a:extLst>
                <a:ext uri="{FF2B5EF4-FFF2-40B4-BE49-F238E27FC236}">
                  <a16:creationId xmlns:a16="http://schemas.microsoft.com/office/drawing/2014/main" id="{30FD4E63-0841-877E-21B9-5144E0F195B4}"/>
                </a:ext>
              </a:extLst>
            </p:cNvPr>
            <p:cNvSpPr txBox="1">
              <a:spLocks/>
            </p:cNvSpPr>
            <p:nvPr/>
          </p:nvSpPr>
          <p:spPr>
            <a:xfrm>
              <a:off x="5976561" y="1636658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Custom Deep Learning</a:t>
              </a:r>
            </a:p>
          </p:txBody>
        </p:sp>
      </p:grpSp>
      <p:grpSp>
        <p:nvGrpSpPr>
          <p:cNvPr id="3076" name="Group 3075">
            <a:extLst>
              <a:ext uri="{FF2B5EF4-FFF2-40B4-BE49-F238E27FC236}">
                <a16:creationId xmlns:a16="http://schemas.microsoft.com/office/drawing/2014/main" id="{8FF41B5F-67A1-699B-BE75-3782F11A9936}"/>
              </a:ext>
            </a:extLst>
          </p:cNvPr>
          <p:cNvGrpSpPr/>
          <p:nvPr/>
        </p:nvGrpSpPr>
        <p:grpSpPr>
          <a:xfrm>
            <a:off x="14497048" y="2971016"/>
            <a:ext cx="3214691" cy="1080000"/>
            <a:chOff x="1181098" y="2971016"/>
            <a:chExt cx="3214691" cy="1080000"/>
          </a:xfrm>
        </p:grpSpPr>
        <p:pic>
          <p:nvPicPr>
            <p:cNvPr id="3077" name="Google Shape;2700;p61">
              <a:extLst>
                <a:ext uri="{FF2B5EF4-FFF2-40B4-BE49-F238E27FC236}">
                  <a16:creationId xmlns:a16="http://schemas.microsoft.com/office/drawing/2014/main" id="{C13E3F7F-EE5A-7EBB-A45E-7A16886FA113}"/>
                </a:ext>
              </a:extLst>
            </p:cNvPr>
            <p:cNvPicPr preferRelativeResize="0"/>
            <p:nvPr/>
          </p:nvPicPr>
          <p:blipFill>
            <a:blip r:embed="rId7">
              <a:alphaModFix amt="52000"/>
            </a:blip>
            <a:stretch>
              <a:fillRect/>
            </a:stretch>
          </p:blipFill>
          <p:spPr>
            <a:xfrm rot="21282153" flipH="1">
              <a:off x="1404225" y="2971016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8" name="Google Shape;2217;p45">
              <a:extLst>
                <a:ext uri="{FF2B5EF4-FFF2-40B4-BE49-F238E27FC236}">
                  <a16:creationId xmlns:a16="http://schemas.microsoft.com/office/drawing/2014/main" id="{F6175529-36E6-B759-864B-EDC9ED07D5AF}"/>
                </a:ext>
              </a:extLst>
            </p:cNvPr>
            <p:cNvSpPr txBox="1">
              <a:spLocks/>
            </p:cNvSpPr>
            <p:nvPr/>
          </p:nvSpPr>
          <p:spPr>
            <a:xfrm>
              <a:off x="1181098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Auto-Encoders</a:t>
              </a:r>
            </a:p>
          </p:txBody>
        </p:sp>
      </p:grp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D92443F7-C394-CC69-2991-8B0E7C4885DD}"/>
              </a:ext>
            </a:extLst>
          </p:cNvPr>
          <p:cNvGrpSpPr/>
          <p:nvPr/>
        </p:nvGrpSpPr>
        <p:grpSpPr>
          <a:xfrm>
            <a:off x="17997487" y="2971015"/>
            <a:ext cx="3214691" cy="1080000"/>
            <a:chOff x="4681537" y="2971015"/>
            <a:chExt cx="3214691" cy="1080000"/>
          </a:xfrm>
        </p:grpSpPr>
        <p:pic>
          <p:nvPicPr>
            <p:cNvPr id="3080" name="Google Shape;2700;p61">
              <a:extLst>
                <a:ext uri="{FF2B5EF4-FFF2-40B4-BE49-F238E27FC236}">
                  <a16:creationId xmlns:a16="http://schemas.microsoft.com/office/drawing/2014/main" id="{9E6D30C1-2A77-3934-2CB0-634570D33486}"/>
                </a:ext>
              </a:extLst>
            </p:cNvPr>
            <p:cNvPicPr preferRelativeResize="0"/>
            <p:nvPr/>
          </p:nvPicPr>
          <p:blipFill>
            <a:blip r:embed="rId7">
              <a:alphaModFix amt="52000"/>
            </a:blip>
            <a:stretch>
              <a:fillRect/>
            </a:stretch>
          </p:blipFill>
          <p:spPr>
            <a:xfrm rot="21282153" flipH="1">
              <a:off x="4793100" y="2971015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1" name="Google Shape;2217;p45">
              <a:extLst>
                <a:ext uri="{FF2B5EF4-FFF2-40B4-BE49-F238E27FC236}">
                  <a16:creationId xmlns:a16="http://schemas.microsoft.com/office/drawing/2014/main" id="{E558E756-4C9A-A97F-6929-032537642B0F}"/>
                </a:ext>
              </a:extLst>
            </p:cNvPr>
            <p:cNvSpPr txBox="1">
              <a:spLocks/>
            </p:cNvSpPr>
            <p:nvPr/>
          </p:nvSpPr>
          <p:spPr>
            <a:xfrm>
              <a:off x="4681537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Restricted Boltzmann Machine 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A464E-69AD-16F7-E81E-60ECA7498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73" y="2166849"/>
            <a:ext cx="1848108" cy="714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16AC0B-9B1D-8E7D-75B9-2637CB8BB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6008" y="2166849"/>
            <a:ext cx="1638529" cy="6382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E98E75-34BF-C289-C8BC-EB08183B0D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241" y="2166849"/>
            <a:ext cx="1200318" cy="6096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B5B08B-4432-5002-D511-0C5122247A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672" y="2166849"/>
            <a:ext cx="2553056" cy="6573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B34C46-F89D-0438-C58F-45498F660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381" y="3910282"/>
            <a:ext cx="1771897" cy="628738"/>
          </a:xfrm>
          <a:prstGeom prst="rect">
            <a:avLst/>
          </a:prstGeom>
        </p:spPr>
      </p:pic>
      <p:pic>
        <p:nvPicPr>
          <p:cNvPr id="2816" name="Picture 2815">
            <a:extLst>
              <a:ext uri="{FF2B5EF4-FFF2-40B4-BE49-F238E27FC236}">
                <a16:creationId xmlns:a16="http://schemas.microsoft.com/office/drawing/2014/main" id="{EAEDA2F5-895D-B233-288C-9913926960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7025" y="3910282"/>
            <a:ext cx="1609950" cy="562053"/>
          </a:xfrm>
          <a:prstGeom prst="rect">
            <a:avLst/>
          </a:prstGeom>
        </p:spPr>
      </p:pic>
      <p:pic>
        <p:nvPicPr>
          <p:cNvPr id="2820" name="Picture 2819">
            <a:extLst>
              <a:ext uri="{FF2B5EF4-FFF2-40B4-BE49-F238E27FC236}">
                <a16:creationId xmlns:a16="http://schemas.microsoft.com/office/drawing/2014/main" id="{E56F7E95-2E28-F79B-ABE2-3191264271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4908" y="3910282"/>
            <a:ext cx="2219635" cy="581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F2E1C-A221-D733-CA3D-A753B40CA897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181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486782" y="2594236"/>
            <a:ext cx="4170437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</a:rPr>
              <a:t>KẾT QUẢ THỰC HIỆN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4B47-0F83-1B65-DAEB-0922F16F7230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4498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AMAZON ELECTRONICS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8BD716-DD2F-2A1B-3212-0DA9F6B8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674" y="1173016"/>
            <a:ext cx="3475596" cy="166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8E38115-18D7-779E-C73F-6E1CAAD46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33493"/>
              </p:ext>
            </p:extLst>
          </p:nvPr>
        </p:nvGraphicFramePr>
        <p:xfrm>
          <a:off x="554182" y="3111760"/>
          <a:ext cx="817417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772">
                  <a:extLst>
                    <a:ext uri="{9D8B030D-6E8A-4147-A177-3AD203B41FA5}">
                      <a16:colId xmlns:a16="http://schemas.microsoft.com/office/drawing/2014/main" val="3350755115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810499603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1873130881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752076187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3074986255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2103772192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3171056929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265719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  <a:latin typeface="Overpass Black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56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NCF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1.3677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1.0995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0.5712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0.7464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0.7312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0.9724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0.8548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40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DMF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1.3360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1.0743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0.5597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0.7532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0.9827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0.8528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03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CDL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1.0871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0.5089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0.7748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0.7448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3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0.9743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0.8537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2315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E72E935-CC86-08BD-4D05-5A62E025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57" y="1493586"/>
            <a:ext cx="2784401" cy="10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45660-7D19-900C-8077-53865BF4F7AC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299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8BD716-DD2F-2A1B-3212-0DA9F6B8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223754" y="1098290"/>
            <a:ext cx="4696493" cy="186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8E38115-18D7-779E-C73F-6E1CAAD46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81261"/>
              </p:ext>
            </p:extLst>
          </p:nvPr>
        </p:nvGraphicFramePr>
        <p:xfrm>
          <a:off x="554182" y="3111760"/>
          <a:ext cx="817417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772">
                  <a:extLst>
                    <a:ext uri="{9D8B030D-6E8A-4147-A177-3AD203B41FA5}">
                      <a16:colId xmlns:a16="http://schemas.microsoft.com/office/drawing/2014/main" val="3350755115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810499603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1873130881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752076187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3074986255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2103772192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3171056929"/>
                    </a:ext>
                  </a:extLst>
                </a:gridCol>
                <a:gridCol w="1021772">
                  <a:extLst>
                    <a:ext uri="{9D8B030D-6E8A-4147-A177-3AD203B41FA5}">
                      <a16:colId xmlns:a16="http://schemas.microsoft.com/office/drawing/2014/main" val="265719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  <a:latin typeface="Overpass Black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56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NCF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0.7838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0.6699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0.6464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0.7455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0.6673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0.9799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0.7940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0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DMF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0.6829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0.6269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0.7363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0.6689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0.9387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0.7811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503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2"/>
                          </a:solidFill>
                          <a:latin typeface="Overpass Black" panose="020B0604020202020204" charset="0"/>
                        </a:rPr>
                        <a:t>CDL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0.8997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0.7361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0.5338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0.7229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0.6577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0.9261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5231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BF8501-965A-59AB-7858-862FA7A21D5B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43593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40E7-6B9B-20E7-2708-0BBBDCE0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44" y="1979094"/>
            <a:ext cx="1685858" cy="1620000"/>
          </a:xfrm>
          <a:prstGeom prst="rect">
            <a:avLst/>
          </a:prstGeom>
        </p:spPr>
      </p:pic>
      <p:pic>
        <p:nvPicPr>
          <p:cNvPr id="4098" name="Picture 2" descr="Giới Thiệu">
            <a:extLst>
              <a:ext uri="{FF2B5EF4-FFF2-40B4-BE49-F238E27FC236}">
                <a16:creationId xmlns:a16="http://schemas.microsoft.com/office/drawing/2014/main" id="{5CC29A0D-55CF-18BC-DEA7-F0B59DF1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9991"/>
            <a:ext cx="2160000" cy="21600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319;p48">
            <a:extLst>
              <a:ext uri="{FF2B5EF4-FFF2-40B4-BE49-F238E27FC236}">
                <a16:creationId xmlns:a16="http://schemas.microsoft.com/office/drawing/2014/main" id="{A0550735-9274-B105-90E9-40A2012F095C}"/>
              </a:ext>
            </a:extLst>
          </p:cNvPr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800000" flipH="1">
            <a:off x="3588302" y="2590888"/>
            <a:ext cx="1226153" cy="198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568B76-26DA-A088-8A90-FA8A9F2C22E8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2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5F8D-033E-DAA9-532F-BDB24F0A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41" y="3398195"/>
            <a:ext cx="1686122" cy="1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A2E81-8D11-9398-ACF5-D148E9E2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273" y="2071410"/>
            <a:ext cx="1652661" cy="16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B53E9-F58F-343E-5AC5-A88F85B61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75" y="935305"/>
            <a:ext cx="1685588" cy="16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9830B-3B4E-DEC4-FF69-392ECA57C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840" y="2071410"/>
            <a:ext cx="1678320" cy="1620000"/>
          </a:xfrm>
          <a:prstGeom prst="rect">
            <a:avLst/>
          </a:prstGeom>
        </p:spPr>
      </p:pic>
      <p:pic>
        <p:nvPicPr>
          <p:cNvPr id="9218" name="Picture 2" descr="No photo description available.">
            <a:extLst>
              <a:ext uri="{FF2B5EF4-FFF2-40B4-BE49-F238E27FC236}">
                <a16:creationId xmlns:a16="http://schemas.microsoft.com/office/drawing/2014/main" id="{E37C403B-FF06-917E-473B-B87F56C75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1" y="1909410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319;p48">
            <a:extLst>
              <a:ext uri="{FF2B5EF4-FFF2-40B4-BE49-F238E27FC236}">
                <a16:creationId xmlns:a16="http://schemas.microsoft.com/office/drawing/2014/main" id="{32D1B1C3-1E63-E849-08C2-BD4D7A7C9D7E}"/>
              </a:ext>
            </a:extLst>
          </p:cNvPr>
          <p:cNvPicPr preferRelativeResize="0"/>
          <p:nvPr/>
        </p:nvPicPr>
        <p:blipFill>
          <a:blip r:embed="rId8">
            <a:alphaModFix amt="82000"/>
          </a:blip>
          <a:stretch>
            <a:fillRect/>
          </a:stretch>
        </p:blipFill>
        <p:spPr>
          <a:xfrm flipH="1">
            <a:off x="2531827" y="2782307"/>
            <a:ext cx="1122477" cy="198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896F8-CF1B-7EF0-DB53-40B2D12004B5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9630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74D93-37A1-4EA3-62A0-7658466E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58" y="2108115"/>
            <a:ext cx="1685318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C12DA-A01B-E74B-953E-2E7B93F3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81" y="2472974"/>
            <a:ext cx="879458" cy="879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512C1-E17C-E121-7DC0-00EC64D8C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24" y="1002911"/>
            <a:ext cx="592591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C1A56-2267-83DB-D6C3-5768F3AC5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1" y="1735513"/>
            <a:ext cx="1092996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971C8A-924D-BDA7-AC86-8389CD6B0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219" y="2468115"/>
            <a:ext cx="900000" cy="9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ACAC08-E1B8-B6CA-34F6-61BC9A11F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962" y="3232354"/>
            <a:ext cx="1352515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29EF2F-465B-A6B6-6BCA-7891F6875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219" y="4126841"/>
            <a:ext cx="630000" cy="720000"/>
          </a:xfrm>
          <a:prstGeom prst="rect">
            <a:avLst/>
          </a:prstGeom>
        </p:spPr>
      </p:pic>
      <p:pic>
        <p:nvPicPr>
          <p:cNvPr id="20" name="Google Shape;2320;p48">
            <a:extLst>
              <a:ext uri="{FF2B5EF4-FFF2-40B4-BE49-F238E27FC236}">
                <a16:creationId xmlns:a16="http://schemas.microsoft.com/office/drawing/2014/main" id="{656A9561-24D2-2A14-59C1-37A33EECD1B4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flipH="1">
            <a:off x="2137013" y="2832067"/>
            <a:ext cx="1620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20;p48">
            <a:extLst>
              <a:ext uri="{FF2B5EF4-FFF2-40B4-BE49-F238E27FC236}">
                <a16:creationId xmlns:a16="http://schemas.microsoft.com/office/drawing/2014/main" id="{BC454557-B718-6D34-BE40-9CAADD5A637B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19874480" flipH="1">
            <a:off x="2047013" y="2460388"/>
            <a:ext cx="1656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320;p48">
            <a:extLst>
              <a:ext uri="{FF2B5EF4-FFF2-40B4-BE49-F238E27FC236}">
                <a16:creationId xmlns:a16="http://schemas.microsoft.com/office/drawing/2014/main" id="{C1D68218-1461-2D26-26A1-0E4BFBFB8B5D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1725520" flipH="1" flipV="1">
            <a:off x="2038882" y="3229343"/>
            <a:ext cx="1692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320;p48">
            <a:extLst>
              <a:ext uri="{FF2B5EF4-FFF2-40B4-BE49-F238E27FC236}">
                <a16:creationId xmlns:a16="http://schemas.microsoft.com/office/drawing/2014/main" id="{8D597696-B0AF-BFFC-CE03-A0BE1DD13B19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19228085" flipH="1">
            <a:off x="1909096" y="2197092"/>
            <a:ext cx="2052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20;p48">
            <a:extLst>
              <a:ext uri="{FF2B5EF4-FFF2-40B4-BE49-F238E27FC236}">
                <a16:creationId xmlns:a16="http://schemas.microsoft.com/office/drawing/2014/main" id="{8DAD9125-E7B7-424D-5CCC-D18EFA5CA42A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2371915" flipH="1" flipV="1">
            <a:off x="1920393" y="3485418"/>
            <a:ext cx="2052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19;p48">
            <a:extLst>
              <a:ext uri="{FF2B5EF4-FFF2-40B4-BE49-F238E27FC236}">
                <a16:creationId xmlns:a16="http://schemas.microsoft.com/office/drawing/2014/main" id="{7A4E7033-FC00-70E8-E9D9-4F7D82583D72}"/>
              </a:ext>
            </a:extLst>
          </p:cNvPr>
          <p:cNvPicPr preferRelativeResize="0"/>
          <p:nvPr/>
        </p:nvPicPr>
        <p:blipFill>
          <a:blip r:embed="rId11">
            <a:alphaModFix amt="82000"/>
          </a:blip>
          <a:stretch>
            <a:fillRect/>
          </a:stretch>
        </p:blipFill>
        <p:spPr>
          <a:xfrm flipH="1">
            <a:off x="4995342" y="2819012"/>
            <a:ext cx="1428717" cy="198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19FAF-2C19-D15F-CD3A-81FC9B2FF038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2034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E778F-D07C-F581-ABAA-300CC6D4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90" y="1238088"/>
            <a:ext cx="1659194" cy="1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60AEA9-390A-9629-70EE-CC5E2481E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876" y="3067351"/>
            <a:ext cx="1714108" cy="1620000"/>
          </a:xfrm>
          <a:prstGeom prst="rect">
            <a:avLst/>
          </a:prstGeom>
        </p:spPr>
      </p:pic>
      <p:pic>
        <p:nvPicPr>
          <p:cNvPr id="11266" name="Picture 2" descr="User - Free interface icons">
            <a:extLst>
              <a:ext uri="{FF2B5EF4-FFF2-40B4-BE49-F238E27FC236}">
                <a16:creationId xmlns:a16="http://schemas.microsoft.com/office/drawing/2014/main" id="{DAE33E30-5E01-E73F-3C7D-631DF2F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2" y="240121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319;p48">
            <a:extLst>
              <a:ext uri="{FF2B5EF4-FFF2-40B4-BE49-F238E27FC236}">
                <a16:creationId xmlns:a16="http://schemas.microsoft.com/office/drawing/2014/main" id="{A3FE904F-1CED-0804-52F4-75BF49B26B13}"/>
              </a:ext>
            </a:extLst>
          </p:cNvPr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5230867" y="2842109"/>
            <a:ext cx="1428717" cy="198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4489B-EDC3-266B-8D53-AAB9D1A863D3}"/>
              </a:ext>
            </a:extLst>
          </p:cNvPr>
          <p:cNvGrpSpPr/>
          <p:nvPr/>
        </p:nvGrpSpPr>
        <p:grpSpPr>
          <a:xfrm>
            <a:off x="3677561" y="1136018"/>
            <a:ext cx="1306133" cy="1240634"/>
            <a:chOff x="3511307" y="1136018"/>
            <a:chExt cx="1306133" cy="1240634"/>
          </a:xfrm>
        </p:grpSpPr>
        <p:pic>
          <p:nvPicPr>
            <p:cNvPr id="11268" name="Picture 4" descr="Product Icon Vector #211801 - Free Icons Library">
              <a:extLst>
                <a:ext uri="{FF2B5EF4-FFF2-40B4-BE49-F238E27FC236}">
                  <a16:creationId xmlns:a16="http://schemas.microsoft.com/office/drawing/2014/main" id="{67654671-20C5-19E6-C0F1-680C6B4EA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307" y="113601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Like - Free social media icons">
              <a:extLst>
                <a:ext uri="{FF2B5EF4-FFF2-40B4-BE49-F238E27FC236}">
                  <a16:creationId xmlns:a16="http://schemas.microsoft.com/office/drawing/2014/main" id="{A5A00534-F30B-7B06-C773-4B8662B80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440" y="18726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FCFDF-B62E-7954-A4CA-6CD7009C9A5A}"/>
              </a:ext>
            </a:extLst>
          </p:cNvPr>
          <p:cNvGrpSpPr/>
          <p:nvPr/>
        </p:nvGrpSpPr>
        <p:grpSpPr>
          <a:xfrm>
            <a:off x="3677561" y="3536630"/>
            <a:ext cx="1306133" cy="1232930"/>
            <a:chOff x="3511307" y="3536630"/>
            <a:chExt cx="1306133" cy="1232930"/>
          </a:xfrm>
        </p:grpSpPr>
        <p:pic>
          <p:nvPicPr>
            <p:cNvPr id="7" name="Picture 4" descr="Product Icon Vector #211801 - Free Icons Library">
              <a:extLst>
                <a:ext uri="{FF2B5EF4-FFF2-40B4-BE49-F238E27FC236}">
                  <a16:creationId xmlns:a16="http://schemas.microsoft.com/office/drawing/2014/main" id="{2D98C316-FF98-6327-236B-D47260804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307" y="353663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Dislike - Free social icons">
              <a:extLst>
                <a:ext uri="{FF2B5EF4-FFF2-40B4-BE49-F238E27FC236}">
                  <a16:creationId xmlns:a16="http://schemas.microsoft.com/office/drawing/2014/main" id="{9C6FF88F-3A09-CABE-AB8E-E8738748C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440" y="426556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oogle Shape;2320;p48">
            <a:extLst>
              <a:ext uri="{FF2B5EF4-FFF2-40B4-BE49-F238E27FC236}">
                <a16:creationId xmlns:a16="http://schemas.microsoft.com/office/drawing/2014/main" id="{2A7229DD-1731-FA03-848C-CD4B0D8B0001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19554465" flipH="1">
            <a:off x="1572854" y="2322153"/>
            <a:ext cx="2052000" cy="1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20;p48">
            <a:extLst>
              <a:ext uri="{FF2B5EF4-FFF2-40B4-BE49-F238E27FC236}">
                <a16:creationId xmlns:a16="http://schemas.microsoft.com/office/drawing/2014/main" id="{A8712813-E1FE-3CA4-1BE8-4E89EC8BF86C}"/>
              </a:ext>
            </a:extLst>
          </p:cNvPr>
          <p:cNvPicPr preferRelativeResize="0"/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 rot="2045535" flipH="1" flipV="1">
            <a:off x="1587806" y="3457571"/>
            <a:ext cx="2052000" cy="15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94;p44">
            <a:extLst>
              <a:ext uri="{FF2B5EF4-FFF2-40B4-BE49-F238E27FC236}">
                <a16:creationId xmlns:a16="http://schemas.microsoft.com/office/drawing/2014/main" id="{2A7FEAFB-3D1B-91DB-AF6F-196EA5E828C4}"/>
              </a:ext>
            </a:extLst>
          </p:cNvPr>
          <p:cNvSpPr txBox="1"/>
          <p:nvPr/>
        </p:nvSpPr>
        <p:spPr>
          <a:xfrm rot="19541635">
            <a:off x="1693549" y="2206049"/>
            <a:ext cx="1241995" cy="28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20-25 sản phẩm</a:t>
            </a:r>
            <a:endParaRPr sz="10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" name="Google Shape;2194;p44">
            <a:extLst>
              <a:ext uri="{FF2B5EF4-FFF2-40B4-BE49-F238E27FC236}">
                <a16:creationId xmlns:a16="http://schemas.microsoft.com/office/drawing/2014/main" id="{5C4853FC-153F-88F3-3D2E-FC3D13901510}"/>
              </a:ext>
            </a:extLst>
          </p:cNvPr>
          <p:cNvSpPr txBox="1"/>
          <p:nvPr/>
        </p:nvSpPr>
        <p:spPr>
          <a:xfrm rot="2096347">
            <a:off x="1693548" y="3346800"/>
            <a:ext cx="1241995" cy="28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5-10 sản phẩm</a:t>
            </a:r>
            <a:endParaRPr sz="10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F2118-6505-F910-FB18-B6412C085043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4820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TẬP DỮ LIỆU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EE2CA-D178-60DC-802E-26E616FA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17" y="1261030"/>
            <a:ext cx="1678554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38B9A-2BD4-063A-2A88-94633E85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047" y="3014500"/>
            <a:ext cx="1699024" cy="1620000"/>
          </a:xfrm>
          <a:prstGeom prst="rect">
            <a:avLst/>
          </a:prstGeom>
        </p:spPr>
      </p:pic>
      <p:pic>
        <p:nvPicPr>
          <p:cNvPr id="8" name="Picture 2" descr="User - Free interface icons">
            <a:extLst>
              <a:ext uri="{FF2B5EF4-FFF2-40B4-BE49-F238E27FC236}">
                <a16:creationId xmlns:a16="http://schemas.microsoft.com/office/drawing/2014/main" id="{01577CF2-3C4F-F0F3-1032-5DCBF741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2" y="240121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319;p48">
            <a:extLst>
              <a:ext uri="{FF2B5EF4-FFF2-40B4-BE49-F238E27FC236}">
                <a16:creationId xmlns:a16="http://schemas.microsoft.com/office/drawing/2014/main" id="{CE0299D9-3863-4C5D-4AC1-5937CFA6FECB}"/>
              </a:ext>
            </a:extLst>
          </p:cNvPr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5230867" y="2842109"/>
            <a:ext cx="1428717" cy="198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AD8E67-1CBB-E48E-503A-D690F1E566C4}"/>
              </a:ext>
            </a:extLst>
          </p:cNvPr>
          <p:cNvGrpSpPr/>
          <p:nvPr/>
        </p:nvGrpSpPr>
        <p:grpSpPr>
          <a:xfrm>
            <a:off x="3917596" y="2260713"/>
            <a:ext cx="1306133" cy="1240634"/>
            <a:chOff x="3511307" y="1136018"/>
            <a:chExt cx="1306133" cy="1240634"/>
          </a:xfrm>
        </p:grpSpPr>
        <p:pic>
          <p:nvPicPr>
            <p:cNvPr id="11" name="Picture 4" descr="Product Icon Vector #211801 - Free Icons Library">
              <a:extLst>
                <a:ext uri="{FF2B5EF4-FFF2-40B4-BE49-F238E27FC236}">
                  <a16:creationId xmlns:a16="http://schemas.microsoft.com/office/drawing/2014/main" id="{5B271B8A-404C-337A-3753-62DC9E1F1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307" y="113601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ke - Free social media icons">
              <a:extLst>
                <a:ext uri="{FF2B5EF4-FFF2-40B4-BE49-F238E27FC236}">
                  <a16:creationId xmlns:a16="http://schemas.microsoft.com/office/drawing/2014/main" id="{E203841F-5254-3E6A-0256-C43504FC2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440" y="18726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2320;p48">
            <a:extLst>
              <a:ext uri="{FF2B5EF4-FFF2-40B4-BE49-F238E27FC236}">
                <a16:creationId xmlns:a16="http://schemas.microsoft.com/office/drawing/2014/main" id="{21E13A09-F56C-78B3-5694-7C326D2AC8E5}"/>
              </a:ext>
            </a:extLst>
          </p:cNvPr>
          <p:cNvPicPr preferRelativeResize="0"/>
          <p:nvPr/>
        </p:nvPicPr>
        <p:blipFill>
          <a:blip r:embed="rId9">
            <a:alphaModFix amt="62000"/>
          </a:blip>
          <a:stretch>
            <a:fillRect/>
          </a:stretch>
        </p:blipFill>
        <p:spPr>
          <a:xfrm flipH="1">
            <a:off x="1698882" y="2801971"/>
            <a:ext cx="2196000" cy="15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4;p44">
            <a:extLst>
              <a:ext uri="{FF2B5EF4-FFF2-40B4-BE49-F238E27FC236}">
                <a16:creationId xmlns:a16="http://schemas.microsoft.com/office/drawing/2014/main" id="{E6B9F56A-A565-0FA3-C52C-238621CC5279}"/>
              </a:ext>
            </a:extLst>
          </p:cNvPr>
          <p:cNvSpPr txBox="1"/>
          <p:nvPr/>
        </p:nvSpPr>
        <p:spPr>
          <a:xfrm>
            <a:off x="1807619" y="2399954"/>
            <a:ext cx="1401686" cy="40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10-15 sản phẩm còn lại của brand</a:t>
            </a:r>
            <a:endParaRPr sz="10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30E68-8B21-B4E3-F43B-87F99576B36C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050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XÂY DỰNG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12292" name="Picture 4" descr="Mongodb original wordmark logo - Social media &amp; Logos Icons">
            <a:extLst>
              <a:ext uri="{FF2B5EF4-FFF2-40B4-BE49-F238E27FC236}">
                <a16:creationId xmlns:a16="http://schemas.microsoft.com/office/drawing/2014/main" id="{42E50586-DEE8-1B91-E798-AF5BF159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00" y="113230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React JS – Abrilliants">
            <a:extLst>
              <a:ext uri="{FF2B5EF4-FFF2-40B4-BE49-F238E27FC236}">
                <a16:creationId xmlns:a16="http://schemas.microsoft.com/office/drawing/2014/main" id="{6D54D662-BBD6-9B4B-25A6-BB2A6177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" y="3003007"/>
            <a:ext cx="2160000" cy="14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Nút Js Logo Nodejs - Miễn Phí vector hình ảnh trên Pixabay - Pixabay">
            <a:extLst>
              <a:ext uri="{FF2B5EF4-FFF2-40B4-BE49-F238E27FC236}">
                <a16:creationId xmlns:a16="http://schemas.microsoft.com/office/drawing/2014/main" id="{976EEB12-C91F-48FE-18B4-5459DB26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00" y="1312306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Free High-Quality express.js Logo for Creative Design">
            <a:extLst>
              <a:ext uri="{FF2B5EF4-FFF2-40B4-BE49-F238E27FC236}">
                <a16:creationId xmlns:a16="http://schemas.microsoft.com/office/drawing/2014/main" id="{E418C37C-51EC-FF49-364C-599A1A81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762731"/>
            <a:ext cx="2160000" cy="48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Flask&quot; Icon - Download for free – Iconduck">
            <a:extLst>
              <a:ext uri="{FF2B5EF4-FFF2-40B4-BE49-F238E27FC236}">
                <a16:creationId xmlns:a16="http://schemas.microsoft.com/office/drawing/2014/main" id="{61E7F2CD-1538-9E90-D0C4-B8FE3E6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00" y="3003007"/>
            <a:ext cx="1080000" cy="13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7AF1D-7B18-9711-0BF2-42E95E372C7E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28" name="Picture 4" descr="Ưu điểm của Scikit-learn trong Phát hiện dữ liệu bất thường">
            <a:extLst>
              <a:ext uri="{FF2B5EF4-FFF2-40B4-BE49-F238E27FC236}">
                <a16:creationId xmlns:a16="http://schemas.microsoft.com/office/drawing/2014/main" id="{D37ABF81-4F6B-463C-A90C-66701CA78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41" y="3003007"/>
            <a:ext cx="2711918" cy="146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8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Báo Cáo</a:t>
            </a:r>
            <a:endParaRPr dirty="0"/>
          </a:p>
        </p:txBody>
      </p:sp>
      <p:pic>
        <p:nvPicPr>
          <p:cNvPr id="2143" name="Google Shape;2143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04017" y="342219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759925" y="34222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04017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637282" y="34875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4779814" y="34875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4779814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1602099" y="3556036"/>
            <a:ext cx="312132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C00000"/>
                </a:solidFill>
              </a:rPr>
              <a:t>Kết quả thực hiện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5896795" y="3556036"/>
            <a:ext cx="1827114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C00000"/>
                </a:solidFill>
              </a:rPr>
              <a:t>Kết luận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02099" y="1730900"/>
            <a:ext cx="289791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C00000"/>
                </a:solidFill>
              </a:rPr>
              <a:t>Tổng quan đề tài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5847201" y="1730900"/>
            <a:ext cx="278372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C00000"/>
                </a:solidFill>
              </a:rPr>
              <a:t>Cơ sở lý thuyết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4C0AD-B4EA-52CA-5AEF-425F0E189569}"/>
              </a:ext>
            </a:extLst>
          </p:cNvPr>
          <p:cNvSpPr txBox="1"/>
          <p:nvPr/>
        </p:nvSpPr>
        <p:spPr>
          <a:xfrm>
            <a:off x="0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/>
      <p:bldP spid="2151" grpId="0"/>
      <p:bldP spid="2152" grpId="0"/>
      <p:bldP spid="2153" grpId="0"/>
      <p:bldP spid="2158" grpId="0"/>
      <p:bldP spid="2160" grpId="0"/>
      <p:bldP spid="2162" grpId="0"/>
      <p:bldP spid="21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XÂY DỰNG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6BEC1-ACD4-99A6-B557-21C158E2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2"/>
          <a:stretch/>
        </p:blipFill>
        <p:spPr bwMode="auto">
          <a:xfrm>
            <a:off x="993572" y="1331825"/>
            <a:ext cx="4669957" cy="3101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B9D5D3-9505-3985-F8FA-3E43FD3DB8E4}"/>
              </a:ext>
            </a:extLst>
          </p:cNvPr>
          <p:cNvGrpSpPr/>
          <p:nvPr/>
        </p:nvGrpSpPr>
        <p:grpSpPr>
          <a:xfrm>
            <a:off x="6501089" y="1125656"/>
            <a:ext cx="1800000" cy="756000"/>
            <a:chOff x="6501089" y="1125656"/>
            <a:chExt cx="1800000" cy="756000"/>
          </a:xfrm>
        </p:grpSpPr>
        <p:pic>
          <p:nvPicPr>
            <p:cNvPr id="4" name="Google Shape;2363;p50">
              <a:extLst>
                <a:ext uri="{FF2B5EF4-FFF2-40B4-BE49-F238E27FC236}">
                  <a16:creationId xmlns:a16="http://schemas.microsoft.com/office/drawing/2014/main" id="{9D699133-3A47-5D2D-8248-2FC4D14737A4}"/>
                </a:ext>
              </a:extLst>
            </p:cNvPr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20471016" flipH="1">
              <a:off x="6501089" y="1125656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584;p55">
              <a:extLst>
                <a:ext uri="{FF2B5EF4-FFF2-40B4-BE49-F238E27FC236}">
                  <a16:creationId xmlns:a16="http://schemas.microsoft.com/office/drawing/2014/main" id="{7891165F-E8D9-E8B0-68E1-31E5D7A8C27E}"/>
                </a:ext>
              </a:extLst>
            </p:cNvPr>
            <p:cNvSpPr txBox="1">
              <a:spLocks/>
            </p:cNvSpPr>
            <p:nvPr/>
          </p:nvSpPr>
          <p:spPr>
            <a:xfrm>
              <a:off x="6559117" y="1355448"/>
              <a:ext cx="1683944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Đăng</a:t>
              </a:r>
              <a:r>
                <a:rPr lang="en-GB" sz="1200" dirty="0"/>
                <a:t> </a:t>
              </a:r>
              <a:r>
                <a:rPr lang="en-GB" sz="1200" dirty="0" err="1"/>
                <a:t>ký</a:t>
              </a:r>
              <a:r>
                <a:rPr lang="en-GB" sz="1200" dirty="0"/>
                <a:t>/</a:t>
              </a:r>
              <a:r>
                <a:rPr lang="en-GB" sz="1200" dirty="0" err="1"/>
                <a:t>Đăng</a:t>
              </a:r>
              <a:r>
                <a:rPr lang="en-GB" sz="1200" dirty="0"/>
                <a:t> </a:t>
              </a:r>
              <a:r>
                <a:rPr lang="en-GB" sz="1200" dirty="0" err="1"/>
                <a:t>nhập</a:t>
              </a:r>
              <a:endParaRPr lang="en-GB" sz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524AA6-2E2F-5CCB-90D1-4139AA23B2DD}"/>
              </a:ext>
            </a:extLst>
          </p:cNvPr>
          <p:cNvGrpSpPr/>
          <p:nvPr/>
        </p:nvGrpSpPr>
        <p:grpSpPr>
          <a:xfrm>
            <a:off x="6501089" y="1982118"/>
            <a:ext cx="1800000" cy="756000"/>
            <a:chOff x="6501089" y="1982118"/>
            <a:chExt cx="1800000" cy="756000"/>
          </a:xfrm>
        </p:grpSpPr>
        <p:pic>
          <p:nvPicPr>
            <p:cNvPr id="5" name="Google Shape;2364;p50">
              <a:extLst>
                <a:ext uri="{FF2B5EF4-FFF2-40B4-BE49-F238E27FC236}">
                  <a16:creationId xmlns:a16="http://schemas.microsoft.com/office/drawing/2014/main" id="{8E3789E0-48B8-422C-8FB1-868A2CA76220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0471016" flipH="1">
              <a:off x="6501089" y="1982118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584;p55">
              <a:extLst>
                <a:ext uri="{FF2B5EF4-FFF2-40B4-BE49-F238E27FC236}">
                  <a16:creationId xmlns:a16="http://schemas.microsoft.com/office/drawing/2014/main" id="{6D484C0B-3351-9746-7CF5-B9D57EB4438B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2110830"/>
              <a:ext cx="1695726" cy="422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Đặt</a:t>
              </a:r>
              <a:r>
                <a:rPr lang="en-GB" sz="1200" dirty="0"/>
                <a:t> </a:t>
              </a:r>
              <a:r>
                <a:rPr lang="en-GB" sz="1200" dirty="0" err="1"/>
                <a:t>hàng</a:t>
              </a:r>
              <a:r>
                <a:rPr lang="en-GB" sz="1200" dirty="0"/>
                <a:t>  </a:t>
              </a:r>
            </a:p>
            <a:p>
              <a:pPr algn="ctr"/>
              <a:r>
                <a:rPr lang="en-GB" sz="1200" dirty="0" err="1"/>
                <a:t>thanh</a:t>
              </a:r>
              <a:r>
                <a:rPr lang="en-GB" sz="1200" dirty="0"/>
                <a:t> </a:t>
              </a:r>
              <a:r>
                <a:rPr lang="en-GB" sz="1200" dirty="0" err="1"/>
                <a:t>toán</a:t>
              </a:r>
              <a:r>
                <a:rPr lang="en-GB" sz="1200" dirty="0"/>
                <a:t> </a:t>
              </a:r>
              <a:r>
                <a:rPr lang="en-GB" sz="1200" dirty="0" err="1"/>
                <a:t>VNPay</a:t>
              </a:r>
              <a:endParaRPr lang="en-GB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102DC3-52C1-8432-159D-429D1F227113}"/>
              </a:ext>
            </a:extLst>
          </p:cNvPr>
          <p:cNvGrpSpPr/>
          <p:nvPr/>
        </p:nvGrpSpPr>
        <p:grpSpPr>
          <a:xfrm>
            <a:off x="6501089" y="2838580"/>
            <a:ext cx="1800000" cy="756000"/>
            <a:chOff x="6501089" y="2838580"/>
            <a:chExt cx="1800000" cy="756000"/>
          </a:xfrm>
        </p:grpSpPr>
        <p:pic>
          <p:nvPicPr>
            <p:cNvPr id="6" name="Google Shape;2365;p50">
              <a:extLst>
                <a:ext uri="{FF2B5EF4-FFF2-40B4-BE49-F238E27FC236}">
                  <a16:creationId xmlns:a16="http://schemas.microsoft.com/office/drawing/2014/main" id="{A2B829DC-BDE9-181E-7A20-582969C68389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0471016" flipH="1">
              <a:off x="6501089" y="2838580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584;p55">
              <a:extLst>
                <a:ext uri="{FF2B5EF4-FFF2-40B4-BE49-F238E27FC236}">
                  <a16:creationId xmlns:a16="http://schemas.microsoft.com/office/drawing/2014/main" id="{81A6E261-A37C-8E76-510D-540FD3EC5D8E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3068372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Đánh</a:t>
              </a:r>
              <a:r>
                <a:rPr lang="en-GB" sz="1200" dirty="0"/>
                <a:t> </a:t>
              </a:r>
              <a:r>
                <a:rPr lang="en-GB" sz="1200" dirty="0" err="1"/>
                <a:t>giá</a:t>
              </a:r>
              <a:r>
                <a:rPr lang="en-GB" sz="1200" dirty="0"/>
                <a:t> </a:t>
              </a:r>
              <a:r>
                <a:rPr lang="en-GB" sz="1200" dirty="0" err="1"/>
                <a:t>sản</a:t>
              </a:r>
              <a:r>
                <a:rPr lang="en-GB" sz="1200" dirty="0"/>
                <a:t> </a:t>
              </a:r>
              <a:r>
                <a:rPr lang="en-GB" sz="1200" dirty="0" err="1"/>
                <a:t>phẩm</a:t>
              </a:r>
              <a:endParaRPr lang="en-GB" sz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74BCF3-34C1-0BB5-3ABF-3B519072559D}"/>
              </a:ext>
            </a:extLst>
          </p:cNvPr>
          <p:cNvGrpSpPr/>
          <p:nvPr/>
        </p:nvGrpSpPr>
        <p:grpSpPr>
          <a:xfrm>
            <a:off x="6501089" y="3695042"/>
            <a:ext cx="1800000" cy="756000"/>
            <a:chOff x="6501089" y="3695042"/>
            <a:chExt cx="1800000" cy="756000"/>
          </a:xfrm>
        </p:grpSpPr>
        <p:pic>
          <p:nvPicPr>
            <p:cNvPr id="7" name="Google Shape;2366;p50">
              <a:extLst>
                <a:ext uri="{FF2B5EF4-FFF2-40B4-BE49-F238E27FC236}">
                  <a16:creationId xmlns:a16="http://schemas.microsoft.com/office/drawing/2014/main" id="{EB36062F-4A66-9B79-A17B-0C198C371F65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0471016" flipH="1">
              <a:off x="6501089" y="3695042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84;p55">
              <a:extLst>
                <a:ext uri="{FF2B5EF4-FFF2-40B4-BE49-F238E27FC236}">
                  <a16:creationId xmlns:a16="http://schemas.microsoft.com/office/drawing/2014/main" id="{5053A500-4DE9-3CC7-0D5F-E3C5EC18CFE7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3924834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Xem</a:t>
              </a:r>
              <a:r>
                <a:rPr lang="en-GB" sz="1200" dirty="0"/>
                <a:t> </a:t>
              </a:r>
              <a:r>
                <a:rPr lang="en-GB" sz="1200" dirty="0" err="1"/>
                <a:t>sản</a:t>
              </a:r>
              <a:r>
                <a:rPr lang="en-GB" sz="1200" dirty="0"/>
                <a:t> </a:t>
              </a:r>
              <a:r>
                <a:rPr lang="en-GB" sz="1200" dirty="0" err="1"/>
                <a:t>phẩm</a:t>
              </a:r>
              <a:r>
                <a:rPr lang="en-GB" sz="1200" dirty="0"/>
                <a:t> </a:t>
              </a:r>
              <a:r>
                <a:rPr lang="en-GB" sz="1200" dirty="0" err="1"/>
                <a:t>gợi</a:t>
              </a:r>
              <a:r>
                <a:rPr lang="en-GB" sz="1200" dirty="0"/>
                <a:t> ý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6A29C-6BAA-3440-0270-B2AE1AF2C3DB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2924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XÂY DỰNG WEBSITE HMART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6BEC1-ACD4-99A6-B557-21C158E2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3" b="5423"/>
          <a:stretch/>
        </p:blipFill>
        <p:spPr bwMode="auto">
          <a:xfrm>
            <a:off x="993572" y="1331825"/>
            <a:ext cx="4669957" cy="3101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6089F01-B1A3-8367-A3A7-7C8A13BA3A11}"/>
              </a:ext>
            </a:extLst>
          </p:cNvPr>
          <p:cNvGrpSpPr/>
          <p:nvPr/>
        </p:nvGrpSpPr>
        <p:grpSpPr>
          <a:xfrm>
            <a:off x="6501089" y="858956"/>
            <a:ext cx="1800000" cy="756000"/>
            <a:chOff x="6501089" y="858956"/>
            <a:chExt cx="1800000" cy="756000"/>
          </a:xfrm>
        </p:grpSpPr>
        <p:pic>
          <p:nvPicPr>
            <p:cNvPr id="5" name="Google Shape;2363;p50">
              <a:extLst>
                <a:ext uri="{FF2B5EF4-FFF2-40B4-BE49-F238E27FC236}">
                  <a16:creationId xmlns:a16="http://schemas.microsoft.com/office/drawing/2014/main" id="{97403878-98A0-5D77-503C-F7A584EAC4B9}"/>
                </a:ext>
              </a:extLst>
            </p:cNvPr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20471016" flipH="1">
              <a:off x="6501089" y="858956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584;p55">
              <a:extLst>
                <a:ext uri="{FF2B5EF4-FFF2-40B4-BE49-F238E27FC236}">
                  <a16:creationId xmlns:a16="http://schemas.microsoft.com/office/drawing/2014/main" id="{951A9B60-2E1F-9459-E459-BB83F1B65740}"/>
                </a:ext>
              </a:extLst>
            </p:cNvPr>
            <p:cNvSpPr txBox="1">
              <a:spLocks/>
            </p:cNvSpPr>
            <p:nvPr/>
          </p:nvSpPr>
          <p:spPr>
            <a:xfrm>
              <a:off x="6821881" y="1088748"/>
              <a:ext cx="115841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/>
                <a:t>Dashboard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E3E4CB-37A8-C420-5461-813AF82012D5}"/>
              </a:ext>
            </a:extLst>
          </p:cNvPr>
          <p:cNvGrpSpPr/>
          <p:nvPr/>
        </p:nvGrpSpPr>
        <p:grpSpPr>
          <a:xfrm>
            <a:off x="6501089" y="1715418"/>
            <a:ext cx="1800000" cy="756000"/>
            <a:chOff x="6501089" y="1715418"/>
            <a:chExt cx="1800000" cy="756000"/>
          </a:xfrm>
        </p:grpSpPr>
        <p:pic>
          <p:nvPicPr>
            <p:cNvPr id="6" name="Google Shape;2364;p50">
              <a:extLst>
                <a:ext uri="{FF2B5EF4-FFF2-40B4-BE49-F238E27FC236}">
                  <a16:creationId xmlns:a16="http://schemas.microsoft.com/office/drawing/2014/main" id="{F35CB7FF-F7D4-97AA-4864-328AE2F81448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0471016" flipH="1">
              <a:off x="6501089" y="1715418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584;p55">
              <a:extLst>
                <a:ext uri="{FF2B5EF4-FFF2-40B4-BE49-F238E27FC236}">
                  <a16:creationId xmlns:a16="http://schemas.microsoft.com/office/drawing/2014/main" id="{D14162B3-CDE6-9C40-4070-50989288F2FC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1945210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Quản</a:t>
              </a:r>
              <a:r>
                <a:rPr lang="en-GB" sz="1200" dirty="0"/>
                <a:t> </a:t>
              </a:r>
              <a:r>
                <a:rPr lang="en-GB" sz="1200" dirty="0" err="1"/>
                <a:t>lý</a:t>
              </a:r>
              <a:r>
                <a:rPr lang="en-GB" sz="1200" dirty="0"/>
                <a:t> </a:t>
              </a:r>
              <a:r>
                <a:rPr lang="en-GB" sz="1200" dirty="0" err="1"/>
                <a:t>khách</a:t>
              </a:r>
              <a:r>
                <a:rPr lang="en-GB" sz="1200" dirty="0"/>
                <a:t> </a:t>
              </a:r>
              <a:r>
                <a:rPr lang="en-GB" sz="1200" dirty="0" err="1"/>
                <a:t>hàng</a:t>
              </a:r>
              <a:endParaRPr lang="en-GB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21E19C-56E0-8548-144F-2C9C50E78CF4}"/>
              </a:ext>
            </a:extLst>
          </p:cNvPr>
          <p:cNvGrpSpPr/>
          <p:nvPr/>
        </p:nvGrpSpPr>
        <p:grpSpPr>
          <a:xfrm>
            <a:off x="6501089" y="2571880"/>
            <a:ext cx="1800000" cy="756000"/>
            <a:chOff x="6501089" y="2571880"/>
            <a:chExt cx="1800000" cy="756000"/>
          </a:xfrm>
        </p:grpSpPr>
        <p:pic>
          <p:nvPicPr>
            <p:cNvPr id="7" name="Google Shape;2365;p50">
              <a:extLst>
                <a:ext uri="{FF2B5EF4-FFF2-40B4-BE49-F238E27FC236}">
                  <a16:creationId xmlns:a16="http://schemas.microsoft.com/office/drawing/2014/main" id="{067FCAF2-0DA1-5708-B0D7-40081C34B178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0471016" flipH="1">
              <a:off x="6501089" y="2571880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584;p55">
              <a:extLst>
                <a:ext uri="{FF2B5EF4-FFF2-40B4-BE49-F238E27FC236}">
                  <a16:creationId xmlns:a16="http://schemas.microsoft.com/office/drawing/2014/main" id="{6F7401E8-E776-7822-A173-D9FF87C1E2F7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2801672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Quản</a:t>
              </a:r>
              <a:r>
                <a:rPr lang="en-GB" sz="1200" dirty="0"/>
                <a:t> </a:t>
              </a:r>
              <a:r>
                <a:rPr lang="en-GB" sz="1200" dirty="0" err="1"/>
                <a:t>lý</a:t>
              </a:r>
              <a:r>
                <a:rPr lang="en-GB" sz="1200" dirty="0"/>
                <a:t> </a:t>
              </a:r>
              <a:r>
                <a:rPr lang="en-GB" sz="1200" dirty="0" err="1"/>
                <a:t>sản</a:t>
              </a:r>
              <a:r>
                <a:rPr lang="en-GB" sz="1200" dirty="0"/>
                <a:t> </a:t>
              </a:r>
              <a:r>
                <a:rPr lang="en-GB" sz="1200" dirty="0" err="1"/>
                <a:t>phẩm</a:t>
              </a:r>
              <a:endParaRPr lang="en-GB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384A6C-50DB-D976-1162-FDE11F8A22B9}"/>
              </a:ext>
            </a:extLst>
          </p:cNvPr>
          <p:cNvGrpSpPr/>
          <p:nvPr/>
        </p:nvGrpSpPr>
        <p:grpSpPr>
          <a:xfrm>
            <a:off x="6501089" y="3428342"/>
            <a:ext cx="1800000" cy="756000"/>
            <a:chOff x="6501089" y="3428342"/>
            <a:chExt cx="1800000" cy="756000"/>
          </a:xfrm>
        </p:grpSpPr>
        <p:pic>
          <p:nvPicPr>
            <p:cNvPr id="8" name="Google Shape;2366;p50">
              <a:extLst>
                <a:ext uri="{FF2B5EF4-FFF2-40B4-BE49-F238E27FC236}">
                  <a16:creationId xmlns:a16="http://schemas.microsoft.com/office/drawing/2014/main" id="{6907C4E5-4A84-48E0-F782-1BBDBD59BF52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0471016" flipH="1">
              <a:off x="6501089" y="3428342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584;p55">
              <a:extLst>
                <a:ext uri="{FF2B5EF4-FFF2-40B4-BE49-F238E27FC236}">
                  <a16:creationId xmlns:a16="http://schemas.microsoft.com/office/drawing/2014/main" id="{B5FAF8ED-98A1-0B31-83F7-534468C759A0}"/>
                </a:ext>
              </a:extLst>
            </p:cNvPr>
            <p:cNvSpPr txBox="1">
              <a:spLocks/>
            </p:cNvSpPr>
            <p:nvPr/>
          </p:nvSpPr>
          <p:spPr>
            <a:xfrm>
              <a:off x="6553226" y="3658134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Quản</a:t>
              </a:r>
              <a:r>
                <a:rPr lang="en-GB" sz="1200" dirty="0"/>
                <a:t> </a:t>
              </a:r>
              <a:r>
                <a:rPr lang="en-GB" sz="1200" dirty="0" err="1"/>
                <a:t>lý</a:t>
              </a:r>
              <a:r>
                <a:rPr lang="en-GB" sz="1200" dirty="0"/>
                <a:t> </a:t>
              </a:r>
              <a:r>
                <a:rPr lang="en-GB" sz="1200" dirty="0" err="1"/>
                <a:t>đơn</a:t>
              </a:r>
              <a:r>
                <a:rPr lang="en-GB" sz="1200" dirty="0"/>
                <a:t> </a:t>
              </a:r>
              <a:r>
                <a:rPr lang="en-GB" sz="1200" dirty="0" err="1"/>
                <a:t>hàng</a:t>
              </a:r>
              <a:endParaRPr lang="en-GB" sz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C6188E-9560-3F2E-FA5F-EDE0A1A2E8B1}"/>
              </a:ext>
            </a:extLst>
          </p:cNvPr>
          <p:cNvGrpSpPr/>
          <p:nvPr/>
        </p:nvGrpSpPr>
        <p:grpSpPr>
          <a:xfrm>
            <a:off x="6533534" y="4284805"/>
            <a:ext cx="1800000" cy="756000"/>
            <a:chOff x="6533534" y="4284805"/>
            <a:chExt cx="1800000" cy="756000"/>
          </a:xfrm>
        </p:grpSpPr>
        <p:pic>
          <p:nvPicPr>
            <p:cNvPr id="9" name="Google Shape;2363;p50">
              <a:extLst>
                <a:ext uri="{FF2B5EF4-FFF2-40B4-BE49-F238E27FC236}">
                  <a16:creationId xmlns:a16="http://schemas.microsoft.com/office/drawing/2014/main" id="{881654F8-DA96-9C83-8394-5187C52BFAD8}"/>
                </a:ext>
              </a:extLst>
            </p:cNvPr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20471016" flipH="1">
              <a:off x="6533534" y="4284805"/>
              <a:ext cx="1800000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2584;p55">
              <a:extLst>
                <a:ext uri="{FF2B5EF4-FFF2-40B4-BE49-F238E27FC236}">
                  <a16:creationId xmlns:a16="http://schemas.microsoft.com/office/drawing/2014/main" id="{BA834570-E8D8-B04F-9DDC-36675F3CB90A}"/>
                </a:ext>
              </a:extLst>
            </p:cNvPr>
            <p:cNvSpPr txBox="1">
              <a:spLocks/>
            </p:cNvSpPr>
            <p:nvPr/>
          </p:nvSpPr>
          <p:spPr>
            <a:xfrm>
              <a:off x="6585671" y="4514597"/>
              <a:ext cx="1695726" cy="29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pPr algn="ctr"/>
              <a:r>
                <a:rPr lang="en-GB" sz="1200" dirty="0" err="1"/>
                <a:t>Huấn</a:t>
              </a:r>
              <a:r>
                <a:rPr lang="en-GB" sz="1200" dirty="0"/>
                <a:t> </a:t>
              </a:r>
              <a:r>
                <a:rPr lang="en-GB" sz="1200" dirty="0" err="1"/>
                <a:t>luyện</a:t>
              </a:r>
              <a:r>
                <a:rPr lang="en-GB" sz="1200" dirty="0"/>
                <a:t> </a:t>
              </a:r>
              <a:r>
                <a:rPr lang="en-GB" sz="1200" dirty="0" err="1"/>
                <a:t>mô</a:t>
              </a:r>
              <a:r>
                <a:rPr lang="en-GB" sz="1200" dirty="0"/>
                <a:t> </a:t>
              </a:r>
              <a:r>
                <a:rPr lang="en-GB" sz="1200" dirty="0" err="1"/>
                <a:t>hình</a:t>
              </a:r>
              <a:endParaRPr lang="en-GB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C3C564-4469-FD11-81FE-4C1E5B23961F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8049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C00000"/>
                </a:solidFill>
              </a:rPr>
              <a:t>DEMO</a:t>
            </a:r>
            <a:endParaRPr sz="9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768EA-F919-3BB7-C9DE-9AACF40CAFA2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7929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</a:rPr>
              <a:t>KẾT LUẬN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B33EF-7D66-7CB5-EDE8-AB5A98ED7A9C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3465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3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KẾT LUẬN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482" name="Google Shape;2482;p5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8" flipH="1">
            <a:off x="1537500" y="1103832"/>
            <a:ext cx="1980000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5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8" flipH="1">
            <a:off x="5436000" y="1026455"/>
            <a:ext cx="1980000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53"/>
          <p:cNvSpPr txBox="1">
            <a:spLocks noGrp="1"/>
          </p:cNvSpPr>
          <p:nvPr>
            <p:ph type="title"/>
          </p:nvPr>
        </p:nvSpPr>
        <p:spPr>
          <a:xfrm>
            <a:off x="1977863" y="1296153"/>
            <a:ext cx="109927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Đóng góp </a:t>
            </a:r>
            <a:endParaRPr dirty="0"/>
          </a:p>
        </p:txBody>
      </p:sp>
      <p:sp>
        <p:nvSpPr>
          <p:cNvPr id="2488" name="Google Shape;2488;p53"/>
          <p:cNvSpPr txBox="1">
            <a:spLocks noGrp="1"/>
          </p:cNvSpPr>
          <p:nvPr>
            <p:ph type="subTitle" idx="1"/>
          </p:nvPr>
        </p:nvSpPr>
        <p:spPr>
          <a:xfrm>
            <a:off x="1004004" y="1971992"/>
            <a:ext cx="3497361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hệ thống gợi ý Deep Learning.</a:t>
            </a:r>
            <a:br>
              <a:rPr lang="en" dirty="0"/>
            </a:br>
            <a:r>
              <a:rPr lang="en" dirty="0"/>
              <a:t>Hoàn thiện website thương mại điện tử.</a:t>
            </a:r>
          </a:p>
        </p:txBody>
      </p:sp>
      <p:sp>
        <p:nvSpPr>
          <p:cNvPr id="2491" name="Google Shape;2491;p53"/>
          <p:cNvSpPr txBox="1">
            <a:spLocks noGrp="1"/>
          </p:cNvSpPr>
          <p:nvPr>
            <p:ph type="title" idx="4"/>
          </p:nvPr>
        </p:nvSpPr>
        <p:spPr>
          <a:xfrm>
            <a:off x="5876363" y="1218776"/>
            <a:ext cx="109927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Hạn chế</a:t>
            </a:r>
            <a:endParaRPr dirty="0"/>
          </a:p>
        </p:txBody>
      </p:sp>
      <p:sp>
        <p:nvSpPr>
          <p:cNvPr id="2492" name="Google Shape;2492;p53"/>
          <p:cNvSpPr txBox="1">
            <a:spLocks noGrp="1"/>
          </p:cNvSpPr>
          <p:nvPr>
            <p:ph type="subTitle" idx="5"/>
          </p:nvPr>
        </p:nvSpPr>
        <p:spPr>
          <a:xfrm>
            <a:off x="4611439" y="1971992"/>
            <a:ext cx="4275385" cy="1074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Chưa thu thập được dữ liệu người dùng thật để đánh giá và kiểm tra độ uy tín của hệ thống gợi ý.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Chỉ gợi ý khi người dùng đã đưa ra đánh giá.</a:t>
            </a:r>
            <a:endParaRPr dirty="0"/>
          </a:p>
        </p:txBody>
      </p:sp>
      <p:grpSp>
        <p:nvGrpSpPr>
          <p:cNvPr id="2495" name="Google Shape;2495;p53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2496" name="Google Shape;2496;p5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2482;p53">
            <a:extLst>
              <a:ext uri="{FF2B5EF4-FFF2-40B4-BE49-F238E27FC236}">
                <a16:creationId xmlns:a16="http://schemas.microsoft.com/office/drawing/2014/main" id="{E4CF4A9F-7E87-07D7-FD8E-0AD9E9B6CD08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0471012" flipH="1">
            <a:off x="3582000" y="3097842"/>
            <a:ext cx="1980000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487;p53">
            <a:extLst>
              <a:ext uri="{FF2B5EF4-FFF2-40B4-BE49-F238E27FC236}">
                <a16:creationId xmlns:a16="http://schemas.microsoft.com/office/drawing/2014/main" id="{C9F1FF75-AD6E-277A-123D-0E36C52EC40A}"/>
              </a:ext>
            </a:extLst>
          </p:cNvPr>
          <p:cNvSpPr txBox="1">
            <a:spLocks/>
          </p:cNvSpPr>
          <p:nvPr/>
        </p:nvSpPr>
        <p:spPr>
          <a:xfrm>
            <a:off x="3598948" y="3290163"/>
            <a:ext cx="19461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dirty="0" err="1"/>
              <a:t>Hướng</a:t>
            </a:r>
            <a:r>
              <a:rPr lang="en-GB" dirty="0"/>
              <a:t> </a:t>
            </a:r>
            <a:r>
              <a:rPr lang="en-GB" dirty="0" err="1"/>
              <a:t>phát</a:t>
            </a:r>
            <a:r>
              <a:rPr lang="en-GB" dirty="0"/>
              <a:t> </a:t>
            </a:r>
            <a:r>
              <a:rPr lang="en-GB" dirty="0" err="1"/>
              <a:t>triển</a:t>
            </a:r>
            <a:endParaRPr lang="en-GB" dirty="0"/>
          </a:p>
        </p:txBody>
      </p:sp>
      <p:sp>
        <p:nvSpPr>
          <p:cNvPr id="16" name="Google Shape;2488;p53">
            <a:extLst>
              <a:ext uri="{FF2B5EF4-FFF2-40B4-BE49-F238E27FC236}">
                <a16:creationId xmlns:a16="http://schemas.microsoft.com/office/drawing/2014/main" id="{57A4C3C1-26E5-64F9-A0D6-00884153A78A}"/>
              </a:ext>
            </a:extLst>
          </p:cNvPr>
          <p:cNvSpPr txBox="1">
            <a:spLocks/>
          </p:cNvSpPr>
          <p:nvPr/>
        </p:nvSpPr>
        <p:spPr>
          <a:xfrm>
            <a:off x="2694075" y="3853170"/>
            <a:ext cx="3755851" cy="81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GB" dirty="0" err="1"/>
              <a:t>Tối</a:t>
            </a:r>
            <a:r>
              <a:rPr lang="en-GB" dirty="0"/>
              <a:t> </a:t>
            </a:r>
            <a:r>
              <a:rPr lang="en-GB" dirty="0" err="1"/>
              <a:t>ưu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chính</a:t>
            </a:r>
            <a:r>
              <a:rPr lang="en-GB" dirty="0"/>
              <a:t> </a:t>
            </a:r>
            <a:r>
              <a:rPr lang="en-GB" dirty="0" err="1"/>
              <a:t>xác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từng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 </a:t>
            </a:r>
            <a:r>
              <a:rPr lang="en-GB" dirty="0" err="1"/>
              <a:t>toán</a:t>
            </a:r>
            <a:r>
              <a:rPr lang="en-GB" dirty="0"/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GB" dirty="0"/>
              <a:t>Thu </a:t>
            </a:r>
            <a:r>
              <a:rPr lang="en-GB" dirty="0" err="1"/>
              <a:t>thập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người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tế</a:t>
            </a:r>
            <a:r>
              <a:rPr lang="en-GB" dirty="0"/>
              <a:t>.</a:t>
            </a:r>
          </a:p>
        </p:txBody>
      </p:sp>
      <p:sp>
        <p:nvSpPr>
          <p:cNvPr id="2" name="Google Shape;2578;p55">
            <a:extLst>
              <a:ext uri="{FF2B5EF4-FFF2-40B4-BE49-F238E27FC236}">
                <a16:creationId xmlns:a16="http://schemas.microsoft.com/office/drawing/2014/main" id="{719EE743-93A7-88D4-AA9A-EF694CADBB6D}"/>
              </a:ext>
            </a:extLst>
          </p:cNvPr>
          <p:cNvSpPr txBox="1">
            <a:spLocks/>
          </p:cNvSpPr>
          <p:nvPr/>
        </p:nvSpPr>
        <p:spPr>
          <a:xfrm>
            <a:off x="-7429495" y="5254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GB">
                <a:solidFill>
                  <a:srgbClr val="C00000"/>
                </a:solidFill>
              </a:rPr>
              <a:t>TÀI LIỆU THAM KHẢO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40FF1-F94B-346B-D992-089FBC926ED1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7332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TÀI LIỆU THAM KHẢO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" name="Google Shape;2488;p53">
            <a:extLst>
              <a:ext uri="{FF2B5EF4-FFF2-40B4-BE49-F238E27FC236}">
                <a16:creationId xmlns:a16="http://schemas.microsoft.com/office/drawing/2014/main" id="{7F2A2906-CB36-197F-0236-23D1ED91B685}"/>
              </a:ext>
            </a:extLst>
          </p:cNvPr>
          <p:cNvSpPr txBox="1">
            <a:spLocks/>
          </p:cNvSpPr>
          <p:nvPr/>
        </p:nvSpPr>
        <p:spPr>
          <a:xfrm>
            <a:off x="1049179" y="950825"/>
            <a:ext cx="8094821" cy="4047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Neutral Network?, AWS, 2024. </a:t>
            </a:r>
          </a:p>
          <a:p>
            <a:pPr>
              <a:lnSpc>
                <a:spcPct val="150000"/>
              </a:lnSpc>
            </a:pP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https://aws.amazon.com/what-is/neural-network/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Recommendation Neutral Network, </a:t>
            </a:r>
            <a:r>
              <a:rPr lang="en-GB" i="1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phamdinhkhanh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2019. https://phamdinhkhanh.github.io/2019/12/26/Sorfmax_Recommendation_Neural_Network.html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[3].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Neutral Network, Nttuan8, 2021. https://nttuan8.com/bai-3-neural-network-2/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[4].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 The Best Evaluation Metrics for your Regression Model, Raghav Agrawal, 2023. https://www.analyticsvidhya.com/blog/2021/05/know-the-best-evaluation-metrics-for-your-regression-model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[5].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matrix factorization using Apache </a:t>
            </a:r>
            <a:r>
              <a:rPr lang="en-GB" i="1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MXNet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Jacob Schreiber. 2017. https://www.oreilly.com/content/deep-matrix-factorization-using-apache-mxnet/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[6]. 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Recommender system with RBMs, Alireza </a:t>
            </a:r>
            <a:r>
              <a:rPr lang="en-GB" i="1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Nematolahy</a:t>
            </a:r>
            <a:r>
              <a:rPr lang="en-GB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2020. https://www.kaggle.com/code/alirezanematolahy/recommender-system-with-rbms</a:t>
            </a:r>
            <a:endParaRPr lang="en" i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655E2-CFF9-5EC0-3273-031DC9D9F670}"/>
              </a:ext>
            </a:extLst>
          </p:cNvPr>
          <p:cNvSpPr txBox="1"/>
          <p:nvPr/>
        </p:nvSpPr>
        <p:spPr>
          <a:xfrm>
            <a:off x="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43092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40168" y="112091"/>
            <a:ext cx="6463664" cy="804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TRƯỜNG ĐẠI HỌC</a:t>
            </a:r>
            <a:r>
              <a:rPr lang="en-GB" sz="1600" dirty="0"/>
              <a:t> SƯ PHẠM KỸ THUẬT TP.HỒ CHÍ MINH</a:t>
            </a:r>
            <a:br>
              <a:rPr lang="en-GB" sz="1600" dirty="0"/>
            </a:br>
            <a:r>
              <a:rPr lang="en-GB" sz="1600" dirty="0"/>
              <a:t>KHOA CÔNG NGHỆ THÔNG TIN</a:t>
            </a:r>
            <a:endParaRPr lang="vi-VN" sz="1600"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28;p38">
            <a:extLst>
              <a:ext uri="{FF2B5EF4-FFF2-40B4-BE49-F238E27FC236}">
                <a16:creationId xmlns:a16="http://schemas.microsoft.com/office/drawing/2014/main" id="{9FE89DF3-92B3-0A41-A696-D04C987AC5E9}"/>
              </a:ext>
            </a:extLst>
          </p:cNvPr>
          <p:cNvSpPr txBox="1">
            <a:spLocks/>
          </p:cNvSpPr>
          <p:nvPr/>
        </p:nvSpPr>
        <p:spPr>
          <a:xfrm>
            <a:off x="1340168" y="2169259"/>
            <a:ext cx="6463664" cy="80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2400" dirty="0">
                <a:solidFill>
                  <a:srgbClr val="C00000"/>
                </a:solidFill>
              </a:rPr>
              <a:t>CHÂN THÀNH CẢM ƠN QUÝ THẦY CÔ</a:t>
            </a:r>
          </a:p>
          <a:p>
            <a:r>
              <a:rPr lang="en-GB" sz="2400" dirty="0">
                <a:solidFill>
                  <a:srgbClr val="C00000"/>
                </a:solidFill>
              </a:rPr>
              <a:t>VÀ CÁC BẠN ĐÃ LẮNG NGHE!</a:t>
            </a:r>
            <a:endParaRPr lang="vi-VN" sz="24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Trường Đại học Sư phạm Kỹ thuật Thành phố Hồ Chí Minh – Wikipedia tiếng Việt">
            <a:extLst>
              <a:ext uri="{FF2B5EF4-FFF2-40B4-BE49-F238E27FC236}">
                <a16:creationId xmlns:a16="http://schemas.microsoft.com/office/drawing/2014/main" id="{03B0A678-2528-7AF8-1079-15B27F72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1" y="112091"/>
            <a:ext cx="789539" cy="10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oa Công nghệ Thông tin">
            <a:extLst>
              <a:ext uri="{FF2B5EF4-FFF2-40B4-BE49-F238E27FC236}">
                <a16:creationId xmlns:a16="http://schemas.microsoft.com/office/drawing/2014/main" id="{31F591CF-3553-4F40-0449-39DB01E1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8" y="112091"/>
            <a:ext cx="1151665" cy="9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0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</a:rPr>
              <a:t>TỔNG QUAN ĐỀ TÀI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3B9A6-F7B3-3BA9-5858-6C30C77D21BB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TỔNG QUAN ĐỀ TÀI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217278" y="10408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0408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4462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5213892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584317" y="11333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831361" y="11333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 nghiên cứu</a:t>
            </a:r>
            <a:endParaRPr dirty="0"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584317" y="3004407"/>
            <a:ext cx="27765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Phương pháp nghiên cứu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4831361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dự kiến</a:t>
            </a:r>
            <a:endParaRPr dirty="0"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878446" y="11827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954372" y="11826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984047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8754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2488;p53">
            <a:extLst>
              <a:ext uri="{FF2B5EF4-FFF2-40B4-BE49-F238E27FC236}">
                <a16:creationId xmlns:a16="http://schemas.microsoft.com/office/drawing/2014/main" id="{E01D7587-682F-F543-7247-54AFB218AD69}"/>
              </a:ext>
            </a:extLst>
          </p:cNvPr>
          <p:cNvSpPr txBox="1">
            <a:spLocks/>
          </p:cNvSpPr>
          <p:nvPr/>
        </p:nvSpPr>
        <p:spPr>
          <a:xfrm>
            <a:off x="1305206" y="3577550"/>
            <a:ext cx="3197530" cy="140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" dirty="0"/>
              <a:t>Nghiên cứu các thuật toán.</a:t>
            </a:r>
          </a:p>
          <a:p>
            <a:pPr marL="0" indent="0" algn="just"/>
            <a:r>
              <a:rPr lang="en" dirty="0"/>
              <a:t>Đánh giá qua mỗi lần chạy để tìm ra tham số, mô hình tốt nhất trên từng tập dữ liệu khác nhau.</a:t>
            </a:r>
          </a:p>
          <a:p>
            <a:pPr marL="0" indent="0" algn="just"/>
            <a:r>
              <a:rPr lang="en" dirty="0"/>
              <a:t>Xây dựng website dễ sử dụng, dễ tiếp cận với người dùng</a:t>
            </a:r>
          </a:p>
        </p:txBody>
      </p:sp>
      <p:sp>
        <p:nvSpPr>
          <p:cNvPr id="12" name="Google Shape;2488;p53">
            <a:extLst>
              <a:ext uri="{FF2B5EF4-FFF2-40B4-BE49-F238E27FC236}">
                <a16:creationId xmlns:a16="http://schemas.microsoft.com/office/drawing/2014/main" id="{0D6C579A-6492-9F56-40B1-B1257A5D83DC}"/>
              </a:ext>
            </a:extLst>
          </p:cNvPr>
          <p:cNvSpPr txBox="1">
            <a:spLocks/>
          </p:cNvSpPr>
          <p:nvPr/>
        </p:nvSpPr>
        <p:spPr>
          <a:xfrm>
            <a:off x="5178022" y="3577550"/>
            <a:ext cx="3197530" cy="98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" dirty="0"/>
              <a:t>Xây dựng website HMart chuyên bán các mặt hàng điện tử.</a:t>
            </a:r>
          </a:p>
          <a:p>
            <a:pPr marL="0" indent="0" algn="just"/>
            <a:r>
              <a:rPr lang="en" dirty="0"/>
              <a:t>Hệ thống gợi ý sản phẩm áp dụng vào website HMart.</a:t>
            </a:r>
          </a:p>
        </p:txBody>
      </p:sp>
      <p:sp>
        <p:nvSpPr>
          <p:cNvPr id="13" name="Google Shape;2488;p53">
            <a:extLst>
              <a:ext uri="{FF2B5EF4-FFF2-40B4-BE49-F238E27FC236}">
                <a16:creationId xmlns:a16="http://schemas.microsoft.com/office/drawing/2014/main" id="{245EB253-C449-79F5-1A4B-7F91C59DE7B9}"/>
              </a:ext>
            </a:extLst>
          </p:cNvPr>
          <p:cNvSpPr txBox="1">
            <a:spLocks/>
          </p:cNvSpPr>
          <p:nvPr/>
        </p:nvSpPr>
        <p:spPr>
          <a:xfrm>
            <a:off x="1305206" y="1720576"/>
            <a:ext cx="3197530" cy="98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" dirty="0"/>
              <a:t>Hệ thống gợi ý giúp nâng cao trải nghiệm người dùng và tăng doanh số bán hàng trên các website thương mại điện tử.</a:t>
            </a:r>
          </a:p>
        </p:txBody>
      </p:sp>
      <p:sp>
        <p:nvSpPr>
          <p:cNvPr id="16" name="Google Shape;2488;p53">
            <a:extLst>
              <a:ext uri="{FF2B5EF4-FFF2-40B4-BE49-F238E27FC236}">
                <a16:creationId xmlns:a16="http://schemas.microsoft.com/office/drawing/2014/main" id="{E8D87195-1726-DBFE-3767-ED864CAFDEBE}"/>
              </a:ext>
            </a:extLst>
          </p:cNvPr>
          <p:cNvSpPr txBox="1">
            <a:spLocks/>
          </p:cNvSpPr>
          <p:nvPr/>
        </p:nvSpPr>
        <p:spPr>
          <a:xfrm>
            <a:off x="5178022" y="1720576"/>
            <a:ext cx="3197530" cy="72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" dirty="0"/>
              <a:t>Đưa các sản phẩm phù hợp đến với người dùng cần mua chúng.</a:t>
            </a:r>
          </a:p>
          <a:p>
            <a:pPr marL="0" indent="0" algn="just"/>
            <a:r>
              <a:rPr lang="en" dirty="0"/>
              <a:t>Giúp cải thiện doanh số bán hàng.</a:t>
            </a:r>
          </a:p>
        </p:txBody>
      </p:sp>
      <p:sp>
        <p:nvSpPr>
          <p:cNvPr id="2" name="Google Shape;2186;p43">
            <a:extLst>
              <a:ext uri="{FF2B5EF4-FFF2-40B4-BE49-F238E27FC236}">
                <a16:creationId xmlns:a16="http://schemas.microsoft.com/office/drawing/2014/main" id="{0E86BCD5-F93E-E7BE-1EEF-DBAD6C1C6AEE}"/>
              </a:ext>
            </a:extLst>
          </p:cNvPr>
          <p:cNvSpPr txBox="1">
            <a:spLocks/>
          </p:cNvSpPr>
          <p:nvPr/>
        </p:nvSpPr>
        <p:spPr>
          <a:xfrm>
            <a:off x="-4567954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"/>
              <a:t>02</a:t>
            </a:r>
            <a:endParaRPr lang="en" dirty="0"/>
          </a:p>
        </p:txBody>
      </p:sp>
      <p:sp>
        <p:nvSpPr>
          <p:cNvPr id="3" name="Google Shape;2187;p43">
            <a:extLst>
              <a:ext uri="{FF2B5EF4-FFF2-40B4-BE49-F238E27FC236}">
                <a16:creationId xmlns:a16="http://schemas.microsoft.com/office/drawing/2014/main" id="{C539F8F4-0CA4-FB62-F758-7E9B5EC0DFCE}"/>
              </a:ext>
            </a:extLst>
          </p:cNvPr>
          <p:cNvSpPr txBox="1">
            <a:spLocks/>
          </p:cNvSpPr>
          <p:nvPr/>
        </p:nvSpPr>
        <p:spPr>
          <a:xfrm>
            <a:off x="-4567954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vi-VN">
                <a:solidFill>
                  <a:srgbClr val="C00000"/>
                </a:solidFill>
              </a:rPr>
              <a:t>CƠ SỞ LÝ THUYẾT</a:t>
            </a:r>
            <a:endParaRPr lang="vi-VN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B00A3-F634-4ED9-19B9-E1CFF8F16357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0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C00000"/>
                </a:solidFill>
              </a:rPr>
              <a:t>CƠ SỞ LÝ THUYẾT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94098-D17E-72CC-D474-89F1DE40646C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427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726;p63">
            <a:extLst>
              <a:ext uri="{FF2B5EF4-FFF2-40B4-BE49-F238E27FC236}">
                <a16:creationId xmlns:a16="http://schemas.microsoft.com/office/drawing/2014/main" id="{69F37A33-A009-3AB0-63A6-4B8986D7D7DB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038606" flipH="1">
            <a:off x="3222000" y="2598364"/>
            <a:ext cx="270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00;p61">
            <a:extLst>
              <a:ext uri="{FF2B5EF4-FFF2-40B4-BE49-F238E27FC236}">
                <a16:creationId xmlns:a16="http://schemas.microsoft.com/office/drawing/2014/main" id="{B5B1C1F4-26AD-7DD7-A30A-92FCDA804370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21282153" flipH="1">
            <a:off x="5729635" y="802796"/>
            <a:ext cx="270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97;p61">
            <a:extLst>
              <a:ext uri="{FF2B5EF4-FFF2-40B4-BE49-F238E27FC236}">
                <a16:creationId xmlns:a16="http://schemas.microsoft.com/office/drawing/2014/main" id="{64B152A2-8157-F99F-57E3-6C6A0C738A38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068801" flipH="1">
            <a:off x="441659" y="821707"/>
            <a:ext cx="270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</a:rPr>
              <a:t>HỆ THỐNG GỢI Ý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205844" y="915457"/>
            <a:ext cx="3214691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/>
              <a:t>Lọc</a:t>
            </a:r>
            <a:r>
              <a:rPr lang="en-GB" sz="1400" dirty="0"/>
              <a:t> </a:t>
            </a:r>
            <a:r>
              <a:rPr lang="en-GB" sz="1400" dirty="0" err="1"/>
              <a:t>dựa</a:t>
            </a:r>
            <a:r>
              <a:rPr lang="en-GB" sz="1400" dirty="0"/>
              <a:t> </a:t>
            </a:r>
            <a:r>
              <a:rPr lang="en-GB" sz="1400" dirty="0" err="1"/>
              <a:t>trên</a:t>
            </a:r>
            <a:r>
              <a:rPr lang="en-GB" sz="1400" dirty="0"/>
              <a:t> </a:t>
            </a:r>
            <a:r>
              <a:rPr lang="en-GB" sz="1400" dirty="0" err="1"/>
              <a:t>nội</a:t>
            </a:r>
            <a:r>
              <a:rPr lang="en-GB" sz="1400" dirty="0"/>
              <a:t> dung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(content-based filtering)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5685544" y="913263"/>
            <a:ext cx="2954736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/>
              <a:t>Lọc</a:t>
            </a:r>
            <a:r>
              <a:rPr lang="en-GB" sz="1400" dirty="0"/>
              <a:t> </a:t>
            </a:r>
            <a:r>
              <a:rPr lang="en-GB" sz="1400" dirty="0" err="1"/>
              <a:t>cộng</a:t>
            </a:r>
            <a:r>
              <a:rPr lang="en-GB" sz="1400" dirty="0"/>
              <a:t> </a:t>
            </a:r>
            <a:r>
              <a:rPr lang="en-GB" sz="1400" dirty="0" err="1"/>
              <a:t>tác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(collaborative filtering)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3" name="Google Shape;2219;p45">
            <a:extLst>
              <a:ext uri="{FF2B5EF4-FFF2-40B4-BE49-F238E27FC236}">
                <a16:creationId xmlns:a16="http://schemas.microsoft.com/office/drawing/2014/main" id="{A34F8776-B4FE-C951-DBA2-FC6D46DF60BF}"/>
              </a:ext>
            </a:extLst>
          </p:cNvPr>
          <p:cNvSpPr txBox="1">
            <a:spLocks/>
          </p:cNvSpPr>
          <p:nvPr/>
        </p:nvSpPr>
        <p:spPr>
          <a:xfrm>
            <a:off x="3094200" y="2680856"/>
            <a:ext cx="2955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1400" dirty="0" err="1"/>
              <a:t>Gợi</a:t>
            </a:r>
            <a:r>
              <a:rPr lang="en-GB" sz="1400" dirty="0"/>
              <a:t> ý </a:t>
            </a:r>
            <a:r>
              <a:rPr lang="en-GB" sz="1400" dirty="0" err="1"/>
              <a:t>kết</a:t>
            </a:r>
            <a:r>
              <a:rPr lang="en-GB" sz="1400" dirty="0"/>
              <a:t> </a:t>
            </a:r>
            <a:r>
              <a:rPr lang="en-GB" sz="1400" dirty="0" err="1"/>
              <a:t>hợp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(hybrid recommenders)</a:t>
            </a:r>
          </a:p>
        </p:txBody>
      </p:sp>
      <p:pic>
        <p:nvPicPr>
          <p:cNvPr id="1026" name="Picture 2" descr="A Guide to Building Hybrid Recommendation Systems for Beginners">
            <a:extLst>
              <a:ext uri="{FF2B5EF4-FFF2-40B4-BE49-F238E27FC236}">
                <a16:creationId xmlns:a16="http://schemas.microsoft.com/office/drawing/2014/main" id="{D7A0B2C7-5EF4-44AB-2E71-6D695E6A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44" y="3725946"/>
            <a:ext cx="2881312" cy="120015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E37DC2-7331-B284-F677-F59762000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390" y="1863373"/>
            <a:ext cx="1946859" cy="224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3FEEE7-F161-FC1F-CA91-B2922C575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40" y="1863373"/>
            <a:ext cx="2075745" cy="22428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D513E-F203-C5DC-C32B-68C30B6DB4B2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7306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7" grpId="0"/>
      <p:bldP spid="221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LỌC CỘNG TÁC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" name="Google Shape;2697;p61">
            <a:extLst>
              <a:ext uri="{FF2B5EF4-FFF2-40B4-BE49-F238E27FC236}">
                <a16:creationId xmlns:a16="http://schemas.microsoft.com/office/drawing/2014/main" id="{D936A968-2C97-DDD4-4A8C-183DD216241D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068801" flipH="1">
            <a:off x="1248000" y="1115982"/>
            <a:ext cx="270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17;p45">
            <a:extLst>
              <a:ext uri="{FF2B5EF4-FFF2-40B4-BE49-F238E27FC236}">
                <a16:creationId xmlns:a16="http://schemas.microsoft.com/office/drawing/2014/main" id="{00004B56-F388-A05F-0DB8-DB03D902EEB8}"/>
              </a:ext>
            </a:extLst>
          </p:cNvPr>
          <p:cNvSpPr txBox="1">
            <a:spLocks/>
          </p:cNvSpPr>
          <p:nvPr/>
        </p:nvSpPr>
        <p:spPr>
          <a:xfrm>
            <a:off x="990654" y="1255347"/>
            <a:ext cx="3214691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1400" dirty="0" err="1"/>
              <a:t>Neighborhood</a:t>
            </a:r>
            <a:r>
              <a:rPr lang="en-GB" sz="1400" dirty="0"/>
              <a:t>-based </a:t>
            </a:r>
          </a:p>
          <a:p>
            <a:r>
              <a:rPr lang="en-GB" sz="1400" dirty="0"/>
              <a:t>collaborative filtering</a:t>
            </a:r>
            <a:endParaRPr lang="en-GB" sz="1400" dirty="0">
              <a:solidFill>
                <a:schemeClr val="tx2"/>
              </a:solidFill>
            </a:endParaRPr>
          </a:p>
        </p:txBody>
      </p:sp>
      <p:pic>
        <p:nvPicPr>
          <p:cNvPr id="4" name="Google Shape;2700;p61">
            <a:extLst>
              <a:ext uri="{FF2B5EF4-FFF2-40B4-BE49-F238E27FC236}">
                <a16:creationId xmlns:a16="http://schemas.microsoft.com/office/drawing/2014/main" id="{209B4166-C5A3-683A-063C-0458B5BDFC93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21282153" flipH="1">
            <a:off x="5196000" y="1161597"/>
            <a:ext cx="270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17;p45">
            <a:extLst>
              <a:ext uri="{FF2B5EF4-FFF2-40B4-BE49-F238E27FC236}">
                <a16:creationId xmlns:a16="http://schemas.microsoft.com/office/drawing/2014/main" id="{92A5DF0E-E719-99AD-E0CB-13A6105B84A1}"/>
              </a:ext>
            </a:extLst>
          </p:cNvPr>
          <p:cNvSpPr txBox="1">
            <a:spLocks/>
          </p:cNvSpPr>
          <p:nvPr/>
        </p:nvSpPr>
        <p:spPr>
          <a:xfrm>
            <a:off x="4938657" y="1255347"/>
            <a:ext cx="3214691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1400" dirty="0"/>
              <a:t>Matrix factorization </a:t>
            </a:r>
            <a:endParaRPr lang="en-GB" sz="14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346E4-C58B-62A8-0D81-0F8C5482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414" y="2848813"/>
            <a:ext cx="3940880" cy="8911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AAB6C-A74A-6FA3-F769-CEBE58836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36" y="2294783"/>
            <a:ext cx="3336925" cy="199921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FC447-F4BB-7F08-0A6C-E94E61F8A215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4966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MẠNG NƠ-RON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" name="Google Shape;2584;p55">
            <a:extLst>
              <a:ext uri="{FF2B5EF4-FFF2-40B4-BE49-F238E27FC236}">
                <a16:creationId xmlns:a16="http://schemas.microsoft.com/office/drawing/2014/main" id="{A9E78043-C158-A048-EC74-855B78D934DC}"/>
              </a:ext>
            </a:extLst>
          </p:cNvPr>
          <p:cNvSpPr txBox="1">
            <a:spLocks/>
          </p:cNvSpPr>
          <p:nvPr/>
        </p:nvSpPr>
        <p:spPr>
          <a:xfrm>
            <a:off x="1287778" y="1368859"/>
            <a:ext cx="259218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GB" sz="1600" dirty="0" err="1"/>
              <a:t>Mạng</a:t>
            </a:r>
            <a:r>
              <a:rPr lang="en-GB" sz="1600" dirty="0"/>
              <a:t> </a:t>
            </a:r>
            <a:r>
              <a:rPr lang="en-GB" sz="1600" dirty="0" err="1"/>
              <a:t>nơ-ron</a:t>
            </a:r>
            <a:r>
              <a:rPr lang="en-GB" sz="1600" dirty="0"/>
              <a:t> </a:t>
            </a:r>
            <a:r>
              <a:rPr lang="en-GB" sz="1600" dirty="0" err="1"/>
              <a:t>là</a:t>
            </a:r>
            <a:r>
              <a:rPr lang="en-GB" sz="1600" dirty="0"/>
              <a:t> </a:t>
            </a:r>
            <a:r>
              <a:rPr lang="en-GB" sz="1600" dirty="0" err="1"/>
              <a:t>gì</a:t>
            </a:r>
            <a:r>
              <a:rPr lang="en-GB" sz="1600" dirty="0"/>
              <a:t>?</a:t>
            </a:r>
          </a:p>
        </p:txBody>
      </p:sp>
      <p:sp>
        <p:nvSpPr>
          <p:cNvPr id="27" name="Google Shape;2584;p55">
            <a:extLst>
              <a:ext uri="{FF2B5EF4-FFF2-40B4-BE49-F238E27FC236}">
                <a16:creationId xmlns:a16="http://schemas.microsoft.com/office/drawing/2014/main" id="{619B3DEF-CDD1-728D-FD6C-1924C468F047}"/>
              </a:ext>
            </a:extLst>
          </p:cNvPr>
          <p:cNvSpPr txBox="1">
            <a:spLocks/>
          </p:cNvSpPr>
          <p:nvPr/>
        </p:nvSpPr>
        <p:spPr>
          <a:xfrm>
            <a:off x="692032" y="2054640"/>
            <a:ext cx="378368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GB" sz="1600" dirty="0" err="1"/>
              <a:t>Tại</a:t>
            </a:r>
            <a:r>
              <a:rPr lang="en-GB" sz="1600" dirty="0"/>
              <a:t> </a:t>
            </a:r>
            <a:r>
              <a:rPr lang="en-GB" sz="1600" dirty="0" err="1"/>
              <a:t>sao</a:t>
            </a:r>
            <a:r>
              <a:rPr lang="en-GB" sz="1600" dirty="0"/>
              <a:t> </a:t>
            </a:r>
            <a:r>
              <a:rPr lang="en-GB" sz="1600" dirty="0" err="1"/>
              <a:t>mạng</a:t>
            </a:r>
            <a:r>
              <a:rPr lang="en-GB" sz="1600" dirty="0"/>
              <a:t> </a:t>
            </a:r>
            <a:r>
              <a:rPr lang="en-GB" sz="1600" dirty="0" err="1"/>
              <a:t>nơ-ron</a:t>
            </a:r>
            <a:r>
              <a:rPr lang="en-GB" sz="1600" dirty="0"/>
              <a:t> </a:t>
            </a:r>
            <a:r>
              <a:rPr lang="en-GB" sz="1600" dirty="0" err="1"/>
              <a:t>lại</a:t>
            </a:r>
            <a:r>
              <a:rPr lang="en-GB" sz="1600" dirty="0"/>
              <a:t> </a:t>
            </a:r>
            <a:r>
              <a:rPr lang="en-GB" sz="1600" dirty="0" err="1"/>
              <a:t>quan</a:t>
            </a:r>
            <a:r>
              <a:rPr lang="en-GB" sz="1600" dirty="0"/>
              <a:t> </a:t>
            </a:r>
            <a:r>
              <a:rPr lang="en-GB" sz="1600" dirty="0" err="1"/>
              <a:t>trọng</a:t>
            </a:r>
            <a:r>
              <a:rPr lang="en-GB" sz="1600" dirty="0"/>
              <a:t>?</a:t>
            </a:r>
          </a:p>
        </p:txBody>
      </p:sp>
      <p:sp>
        <p:nvSpPr>
          <p:cNvPr id="28" name="Google Shape;2584;p55">
            <a:extLst>
              <a:ext uri="{FF2B5EF4-FFF2-40B4-BE49-F238E27FC236}">
                <a16:creationId xmlns:a16="http://schemas.microsoft.com/office/drawing/2014/main" id="{F6FE1C82-F13B-D410-8868-5C53D7AADF90}"/>
              </a:ext>
            </a:extLst>
          </p:cNvPr>
          <p:cNvSpPr txBox="1">
            <a:spLocks/>
          </p:cNvSpPr>
          <p:nvPr/>
        </p:nvSpPr>
        <p:spPr>
          <a:xfrm>
            <a:off x="692032" y="2740421"/>
            <a:ext cx="378368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GB" sz="1600" dirty="0" err="1"/>
              <a:t>Mạng</a:t>
            </a:r>
            <a:r>
              <a:rPr lang="en-GB" sz="1600" dirty="0"/>
              <a:t> </a:t>
            </a:r>
            <a:r>
              <a:rPr lang="en-GB" sz="1600" dirty="0" err="1"/>
              <a:t>nơ-ron</a:t>
            </a:r>
            <a:r>
              <a:rPr lang="en-GB" sz="1600" dirty="0"/>
              <a:t> </a:t>
            </a:r>
            <a:r>
              <a:rPr lang="en-GB" sz="1600" dirty="0" err="1"/>
              <a:t>có</a:t>
            </a:r>
            <a:r>
              <a:rPr lang="en-GB" sz="1600" dirty="0"/>
              <a:t> </a:t>
            </a:r>
            <a:r>
              <a:rPr lang="en-GB" sz="1600" dirty="0" err="1"/>
              <a:t>công</a:t>
            </a:r>
            <a:r>
              <a:rPr lang="en-GB" sz="1600" dirty="0"/>
              <a:t> </a:t>
            </a:r>
            <a:r>
              <a:rPr lang="en-GB" sz="1600" dirty="0" err="1"/>
              <a:t>dụng</a:t>
            </a:r>
            <a:r>
              <a:rPr lang="en-GB" sz="1600" dirty="0"/>
              <a:t> </a:t>
            </a:r>
            <a:r>
              <a:rPr lang="en-GB" sz="1600" dirty="0" err="1"/>
              <a:t>gì</a:t>
            </a:r>
            <a:r>
              <a:rPr lang="en-GB" sz="1600" dirty="0"/>
              <a:t>?</a:t>
            </a:r>
          </a:p>
        </p:txBody>
      </p:sp>
      <p:sp>
        <p:nvSpPr>
          <p:cNvPr id="29" name="Google Shape;2584;p55">
            <a:extLst>
              <a:ext uri="{FF2B5EF4-FFF2-40B4-BE49-F238E27FC236}">
                <a16:creationId xmlns:a16="http://schemas.microsoft.com/office/drawing/2014/main" id="{7E799874-B377-F815-DA8D-486AB5EC5080}"/>
              </a:ext>
            </a:extLst>
          </p:cNvPr>
          <p:cNvSpPr txBox="1">
            <a:spLocks/>
          </p:cNvSpPr>
          <p:nvPr/>
        </p:nvSpPr>
        <p:spPr>
          <a:xfrm>
            <a:off x="612716" y="3426202"/>
            <a:ext cx="394231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vi-VN" sz="1600" dirty="0"/>
              <a:t>Mạng nơ-ron hoạt động như thế nào?</a:t>
            </a:r>
            <a:endParaRPr lang="en-GB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B0CFE1-E8FF-109C-7532-27962FE38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5"/>
          <a:stretch/>
        </p:blipFill>
        <p:spPr bwMode="auto">
          <a:xfrm>
            <a:off x="5154207" y="3162645"/>
            <a:ext cx="3168000" cy="165017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4" name="Picture 6" descr="Trí tuệ nhân tạo là gì và cách thức chúng vận hành ra sao? - BlogAnChoi">
            <a:extLst>
              <a:ext uri="{FF2B5EF4-FFF2-40B4-BE49-F238E27FC236}">
                <a16:creationId xmlns:a16="http://schemas.microsoft.com/office/drawing/2014/main" id="{7EBA127B-4378-1424-B98A-72270422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07" y="984973"/>
            <a:ext cx="3168000" cy="211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CDF05A-3C95-479B-1CD6-D44C46D5534F}"/>
              </a:ext>
            </a:extLst>
          </p:cNvPr>
          <p:cNvGrpSpPr/>
          <p:nvPr/>
        </p:nvGrpSpPr>
        <p:grpSpPr>
          <a:xfrm>
            <a:off x="-19053222" y="1534409"/>
            <a:ext cx="3214691" cy="1080000"/>
            <a:chOff x="-69314" y="1534409"/>
            <a:chExt cx="3214691" cy="1080000"/>
          </a:xfrm>
        </p:grpSpPr>
        <p:pic>
          <p:nvPicPr>
            <p:cNvPr id="3" name="Google Shape;2697;p61">
              <a:extLst>
                <a:ext uri="{FF2B5EF4-FFF2-40B4-BE49-F238E27FC236}">
                  <a16:creationId xmlns:a16="http://schemas.microsoft.com/office/drawing/2014/main" id="{94A0D652-BFB9-E9C1-2868-5708A917E27C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1068801" flipH="1">
              <a:off x="126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217;p45">
              <a:extLst>
                <a:ext uri="{FF2B5EF4-FFF2-40B4-BE49-F238E27FC236}">
                  <a16:creationId xmlns:a16="http://schemas.microsoft.com/office/drawing/2014/main" id="{712A9ED4-F74C-A752-04E0-3CA2F74EB71F}"/>
                </a:ext>
              </a:extLst>
            </p:cNvPr>
            <p:cNvSpPr txBox="1">
              <a:spLocks/>
            </p:cNvSpPr>
            <p:nvPr/>
          </p:nvSpPr>
          <p:spPr>
            <a:xfrm>
              <a:off x="-69314" y="1647693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Neutral Collaborative Filtering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FFD415-4547-39ED-511C-E91252C132BD}"/>
              </a:ext>
            </a:extLst>
          </p:cNvPr>
          <p:cNvGrpSpPr/>
          <p:nvPr/>
        </p:nvGrpSpPr>
        <p:grpSpPr>
          <a:xfrm>
            <a:off x="-12773677" y="1534409"/>
            <a:ext cx="3214691" cy="1080000"/>
            <a:chOff x="2964655" y="1534409"/>
            <a:chExt cx="3214691" cy="1080000"/>
          </a:xfrm>
        </p:grpSpPr>
        <p:pic>
          <p:nvPicPr>
            <p:cNvPr id="6" name="Google Shape;2697;p61">
              <a:extLst>
                <a:ext uri="{FF2B5EF4-FFF2-40B4-BE49-F238E27FC236}">
                  <a16:creationId xmlns:a16="http://schemas.microsoft.com/office/drawing/2014/main" id="{30D3ED69-D728-3EF7-ED31-A8126D20370B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1068801" flipH="1">
              <a:off x="3132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217;p45">
              <a:extLst>
                <a:ext uri="{FF2B5EF4-FFF2-40B4-BE49-F238E27FC236}">
                  <a16:creationId xmlns:a16="http://schemas.microsoft.com/office/drawing/2014/main" id="{FB370DD5-0DD4-CCEA-DB90-52059E97A3F5}"/>
                </a:ext>
              </a:extLst>
            </p:cNvPr>
            <p:cNvSpPr txBox="1">
              <a:spLocks/>
            </p:cNvSpPr>
            <p:nvPr/>
          </p:nvSpPr>
          <p:spPr>
            <a:xfrm>
              <a:off x="2964655" y="1628159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Deep Matrix Factorization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039D03-C734-A005-B89A-4837A4C4728D}"/>
              </a:ext>
            </a:extLst>
          </p:cNvPr>
          <p:cNvGrpSpPr/>
          <p:nvPr/>
        </p:nvGrpSpPr>
        <p:grpSpPr>
          <a:xfrm>
            <a:off x="-3327887" y="1542908"/>
            <a:ext cx="3214691" cy="1080000"/>
            <a:chOff x="5976561" y="1542908"/>
            <a:chExt cx="3214691" cy="1080000"/>
          </a:xfrm>
        </p:grpSpPr>
        <p:pic>
          <p:nvPicPr>
            <p:cNvPr id="9" name="Google Shape;2697;p61">
              <a:extLst>
                <a:ext uri="{FF2B5EF4-FFF2-40B4-BE49-F238E27FC236}">
                  <a16:creationId xmlns:a16="http://schemas.microsoft.com/office/drawing/2014/main" id="{B02A5446-5D34-7733-E0EB-6979A94DAC11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21068801" flipH="1">
              <a:off x="6138000" y="1542908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217;p45">
              <a:extLst>
                <a:ext uri="{FF2B5EF4-FFF2-40B4-BE49-F238E27FC236}">
                  <a16:creationId xmlns:a16="http://schemas.microsoft.com/office/drawing/2014/main" id="{00B7D063-93BD-15A2-D9FB-81CACA3209C3}"/>
                </a:ext>
              </a:extLst>
            </p:cNvPr>
            <p:cNvSpPr txBox="1">
              <a:spLocks/>
            </p:cNvSpPr>
            <p:nvPr/>
          </p:nvSpPr>
          <p:spPr>
            <a:xfrm>
              <a:off x="5976561" y="1636658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Custom Deep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5B9A45-65FB-BFFE-2B9D-F809A614C2A0}"/>
              </a:ext>
            </a:extLst>
          </p:cNvPr>
          <p:cNvGrpSpPr/>
          <p:nvPr/>
        </p:nvGrpSpPr>
        <p:grpSpPr>
          <a:xfrm>
            <a:off x="-14200300" y="2971016"/>
            <a:ext cx="3214691" cy="1080000"/>
            <a:chOff x="1181098" y="2971016"/>
            <a:chExt cx="3214691" cy="1080000"/>
          </a:xfrm>
        </p:grpSpPr>
        <p:pic>
          <p:nvPicPr>
            <p:cNvPr id="12" name="Google Shape;2700;p61">
              <a:extLst>
                <a:ext uri="{FF2B5EF4-FFF2-40B4-BE49-F238E27FC236}">
                  <a16:creationId xmlns:a16="http://schemas.microsoft.com/office/drawing/2014/main" id="{BD5D6A4B-4B5E-257A-D4E9-2D114ED7E8DC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1282153" flipH="1">
              <a:off x="1404225" y="2971016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217;p45">
              <a:extLst>
                <a:ext uri="{FF2B5EF4-FFF2-40B4-BE49-F238E27FC236}">
                  <a16:creationId xmlns:a16="http://schemas.microsoft.com/office/drawing/2014/main" id="{157D0FC2-7481-C969-5E9D-9B890E05F469}"/>
                </a:ext>
              </a:extLst>
            </p:cNvPr>
            <p:cNvSpPr txBox="1">
              <a:spLocks/>
            </p:cNvSpPr>
            <p:nvPr/>
          </p:nvSpPr>
          <p:spPr>
            <a:xfrm>
              <a:off x="1181098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Auto-Encoders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B1E7ED-24A2-572C-7994-DE485BF5C332}"/>
              </a:ext>
            </a:extLst>
          </p:cNvPr>
          <p:cNvGrpSpPr/>
          <p:nvPr/>
        </p:nvGrpSpPr>
        <p:grpSpPr>
          <a:xfrm>
            <a:off x="-4622911" y="2971015"/>
            <a:ext cx="3214691" cy="1080000"/>
            <a:chOff x="4681537" y="2971015"/>
            <a:chExt cx="3214691" cy="1080000"/>
          </a:xfrm>
        </p:grpSpPr>
        <p:pic>
          <p:nvPicPr>
            <p:cNvPr id="15" name="Google Shape;2700;p61">
              <a:extLst>
                <a:ext uri="{FF2B5EF4-FFF2-40B4-BE49-F238E27FC236}">
                  <a16:creationId xmlns:a16="http://schemas.microsoft.com/office/drawing/2014/main" id="{4A28A13A-F6B3-EE7A-920D-189AB369FC27}"/>
                </a:ext>
              </a:extLst>
            </p:cNvPr>
            <p:cNvPicPr preferRelativeResize="0"/>
            <p:nvPr/>
          </p:nvPicPr>
          <p:blipFill>
            <a:blip r:embed="rId6">
              <a:alphaModFix amt="52000"/>
            </a:blip>
            <a:stretch>
              <a:fillRect/>
            </a:stretch>
          </p:blipFill>
          <p:spPr>
            <a:xfrm rot="21282153" flipH="1">
              <a:off x="4793100" y="2971015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2217;p45">
              <a:extLst>
                <a:ext uri="{FF2B5EF4-FFF2-40B4-BE49-F238E27FC236}">
                  <a16:creationId xmlns:a16="http://schemas.microsoft.com/office/drawing/2014/main" id="{DD1140CC-9D83-DD22-7017-6D84D3866092}"/>
                </a:ext>
              </a:extLst>
            </p:cNvPr>
            <p:cNvSpPr txBox="1">
              <a:spLocks/>
            </p:cNvSpPr>
            <p:nvPr/>
          </p:nvSpPr>
          <p:spPr>
            <a:xfrm>
              <a:off x="4681537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Restricted Boltzmann Machine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83699F2-7379-AB0F-A8C6-E8A8DA05BB50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6158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THUẬT TOÁN ỨNG DỤNG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026A87-8C96-3E59-D50F-0945268A5F84}"/>
              </a:ext>
            </a:extLst>
          </p:cNvPr>
          <p:cNvGrpSpPr/>
          <p:nvPr/>
        </p:nvGrpSpPr>
        <p:grpSpPr>
          <a:xfrm>
            <a:off x="-69314" y="1534409"/>
            <a:ext cx="3214691" cy="1080000"/>
            <a:chOff x="-69314" y="1534409"/>
            <a:chExt cx="3214691" cy="1080000"/>
          </a:xfrm>
        </p:grpSpPr>
        <p:pic>
          <p:nvPicPr>
            <p:cNvPr id="3" name="Google Shape;2697;p61">
              <a:extLst>
                <a:ext uri="{FF2B5EF4-FFF2-40B4-BE49-F238E27FC236}">
                  <a16:creationId xmlns:a16="http://schemas.microsoft.com/office/drawing/2014/main" id="{A159FF0F-F027-EBC4-9FD1-F743716E3F81}"/>
                </a:ext>
              </a:extLst>
            </p:cNvPr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rot="21068801" flipH="1">
              <a:off x="126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217;p45">
              <a:extLst>
                <a:ext uri="{FF2B5EF4-FFF2-40B4-BE49-F238E27FC236}">
                  <a16:creationId xmlns:a16="http://schemas.microsoft.com/office/drawing/2014/main" id="{D40EB5A1-EC5C-D609-85DD-E665868865BA}"/>
                </a:ext>
              </a:extLst>
            </p:cNvPr>
            <p:cNvSpPr txBox="1">
              <a:spLocks/>
            </p:cNvSpPr>
            <p:nvPr/>
          </p:nvSpPr>
          <p:spPr>
            <a:xfrm>
              <a:off x="-69314" y="1647693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Neutral Collaborative Filtering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7DEE7C-E916-7D14-E6E6-43A6F8981EE0}"/>
              </a:ext>
            </a:extLst>
          </p:cNvPr>
          <p:cNvGrpSpPr/>
          <p:nvPr/>
        </p:nvGrpSpPr>
        <p:grpSpPr>
          <a:xfrm>
            <a:off x="2964655" y="1534409"/>
            <a:ext cx="3214691" cy="1080000"/>
            <a:chOff x="2964655" y="1534409"/>
            <a:chExt cx="3214691" cy="1080000"/>
          </a:xfrm>
        </p:grpSpPr>
        <p:pic>
          <p:nvPicPr>
            <p:cNvPr id="14" name="Google Shape;2697;p61">
              <a:extLst>
                <a:ext uri="{FF2B5EF4-FFF2-40B4-BE49-F238E27FC236}">
                  <a16:creationId xmlns:a16="http://schemas.microsoft.com/office/drawing/2014/main" id="{74E88A90-0E34-EE55-CECF-A6482B110179}"/>
                </a:ext>
              </a:extLst>
            </p:cNvPr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rot="21068801" flipH="1">
              <a:off x="3132000" y="1534409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217;p45">
              <a:extLst>
                <a:ext uri="{FF2B5EF4-FFF2-40B4-BE49-F238E27FC236}">
                  <a16:creationId xmlns:a16="http://schemas.microsoft.com/office/drawing/2014/main" id="{DE221B79-E349-9FFC-B994-DF35B4ED4F42}"/>
                </a:ext>
              </a:extLst>
            </p:cNvPr>
            <p:cNvSpPr txBox="1">
              <a:spLocks/>
            </p:cNvSpPr>
            <p:nvPr/>
          </p:nvSpPr>
          <p:spPr>
            <a:xfrm>
              <a:off x="2964655" y="1628159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Deep Matrix Factorization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CE1572-5A95-A288-186A-F2ED1E581DFE}"/>
              </a:ext>
            </a:extLst>
          </p:cNvPr>
          <p:cNvGrpSpPr/>
          <p:nvPr/>
        </p:nvGrpSpPr>
        <p:grpSpPr>
          <a:xfrm>
            <a:off x="5976561" y="1542908"/>
            <a:ext cx="3214691" cy="1080000"/>
            <a:chOff x="5976561" y="1542908"/>
            <a:chExt cx="3214691" cy="1080000"/>
          </a:xfrm>
        </p:grpSpPr>
        <p:pic>
          <p:nvPicPr>
            <p:cNvPr id="7" name="Google Shape;2697;p61">
              <a:extLst>
                <a:ext uri="{FF2B5EF4-FFF2-40B4-BE49-F238E27FC236}">
                  <a16:creationId xmlns:a16="http://schemas.microsoft.com/office/drawing/2014/main" id="{693159C9-12FF-4954-9CF6-FEFCBCB639C3}"/>
                </a:ext>
              </a:extLst>
            </p:cNvPr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rot="21068801" flipH="1">
              <a:off x="6138000" y="1542908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217;p45">
              <a:extLst>
                <a:ext uri="{FF2B5EF4-FFF2-40B4-BE49-F238E27FC236}">
                  <a16:creationId xmlns:a16="http://schemas.microsoft.com/office/drawing/2014/main" id="{80DEA014-4C77-56E8-3FF2-598680F46058}"/>
                </a:ext>
              </a:extLst>
            </p:cNvPr>
            <p:cNvSpPr txBox="1">
              <a:spLocks/>
            </p:cNvSpPr>
            <p:nvPr/>
          </p:nvSpPr>
          <p:spPr>
            <a:xfrm>
              <a:off x="5976561" y="1636658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Custom Deep Learning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7BA8B-A425-C7F2-8C38-447F9CA1C86B}"/>
              </a:ext>
            </a:extLst>
          </p:cNvPr>
          <p:cNvGrpSpPr/>
          <p:nvPr/>
        </p:nvGrpSpPr>
        <p:grpSpPr>
          <a:xfrm>
            <a:off x="1181098" y="2971016"/>
            <a:ext cx="3214691" cy="1080000"/>
            <a:chOff x="1181098" y="2971016"/>
            <a:chExt cx="3214691" cy="1080000"/>
          </a:xfrm>
        </p:grpSpPr>
        <p:pic>
          <p:nvPicPr>
            <p:cNvPr id="13" name="Google Shape;2700;p61">
              <a:extLst>
                <a:ext uri="{FF2B5EF4-FFF2-40B4-BE49-F238E27FC236}">
                  <a16:creationId xmlns:a16="http://schemas.microsoft.com/office/drawing/2014/main" id="{316779F4-65FA-5F94-265D-4194F15B08AF}"/>
                </a:ext>
              </a:extLst>
            </p:cNvPr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21282153" flipH="1">
              <a:off x="1404225" y="2971016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217;p45">
              <a:extLst>
                <a:ext uri="{FF2B5EF4-FFF2-40B4-BE49-F238E27FC236}">
                  <a16:creationId xmlns:a16="http://schemas.microsoft.com/office/drawing/2014/main" id="{20C49451-3A47-E06C-3CED-2EBD6E0D4E27}"/>
                </a:ext>
              </a:extLst>
            </p:cNvPr>
            <p:cNvSpPr txBox="1">
              <a:spLocks/>
            </p:cNvSpPr>
            <p:nvPr/>
          </p:nvSpPr>
          <p:spPr>
            <a:xfrm>
              <a:off x="1181098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Auto-Encoders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F7CF2D-0C27-5121-EC35-490D4BA4D1F1}"/>
              </a:ext>
            </a:extLst>
          </p:cNvPr>
          <p:cNvGrpSpPr/>
          <p:nvPr/>
        </p:nvGrpSpPr>
        <p:grpSpPr>
          <a:xfrm>
            <a:off x="4681537" y="2971015"/>
            <a:ext cx="3214691" cy="1080000"/>
            <a:chOff x="4681537" y="2971015"/>
            <a:chExt cx="3214691" cy="1080000"/>
          </a:xfrm>
        </p:grpSpPr>
        <p:pic>
          <p:nvPicPr>
            <p:cNvPr id="9" name="Google Shape;2700;p61">
              <a:extLst>
                <a:ext uri="{FF2B5EF4-FFF2-40B4-BE49-F238E27FC236}">
                  <a16:creationId xmlns:a16="http://schemas.microsoft.com/office/drawing/2014/main" id="{CCF6B555-D35A-BB88-25FC-83A2BAD7536D}"/>
                </a:ext>
              </a:extLst>
            </p:cNvPr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21282153" flipH="1">
              <a:off x="4793100" y="2971015"/>
              <a:ext cx="28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217;p45">
              <a:extLst>
                <a:ext uri="{FF2B5EF4-FFF2-40B4-BE49-F238E27FC236}">
                  <a16:creationId xmlns:a16="http://schemas.microsoft.com/office/drawing/2014/main" id="{80532BF2-7CDB-59F6-F7ED-D4DFFFB26AA8}"/>
                </a:ext>
              </a:extLst>
            </p:cNvPr>
            <p:cNvSpPr txBox="1">
              <a:spLocks/>
            </p:cNvSpPr>
            <p:nvPr/>
          </p:nvSpPr>
          <p:spPr>
            <a:xfrm>
              <a:off x="4681537" y="3080041"/>
              <a:ext cx="3214691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tx2"/>
                  </a:solidFill>
                </a:rPr>
                <a:t>Restricted Boltzmann Machine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728DB-1AF1-8300-3D59-45156D570DD8}"/>
              </a:ext>
            </a:extLst>
          </p:cNvPr>
          <p:cNvGrpSpPr/>
          <p:nvPr/>
        </p:nvGrpSpPr>
        <p:grpSpPr>
          <a:xfrm>
            <a:off x="676800" y="7966105"/>
            <a:ext cx="1440000" cy="720000"/>
            <a:chOff x="676800" y="1794477"/>
            <a:chExt cx="1440000" cy="720000"/>
          </a:xfrm>
        </p:grpSpPr>
        <p:pic>
          <p:nvPicPr>
            <p:cNvPr id="18" name="Google Shape;2819;p66">
              <a:extLst>
                <a:ext uri="{FF2B5EF4-FFF2-40B4-BE49-F238E27FC236}">
                  <a16:creationId xmlns:a16="http://schemas.microsoft.com/office/drawing/2014/main" id="{C47019A2-90A6-23D3-5344-559A3FA6D489}"/>
                </a:ext>
              </a:extLst>
            </p:cNvPr>
            <p:cNvPicPr preferRelativeResize="0"/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>
              <a:off x="6768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2217;p45">
              <a:extLst>
                <a:ext uri="{FF2B5EF4-FFF2-40B4-BE49-F238E27FC236}">
                  <a16:creationId xmlns:a16="http://schemas.microsoft.com/office/drawing/2014/main" id="{746DC7A3-A5C9-B3C0-55D1-C9FD39186B2C}"/>
                </a:ext>
              </a:extLst>
            </p:cNvPr>
            <p:cNvSpPr txBox="1">
              <a:spLocks/>
            </p:cNvSpPr>
            <p:nvPr/>
          </p:nvSpPr>
          <p:spPr>
            <a:xfrm>
              <a:off x="894758" y="1971501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RMSE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E8D33-7891-B1EE-E13D-B58BC062E12E}"/>
              </a:ext>
            </a:extLst>
          </p:cNvPr>
          <p:cNvGrpSpPr/>
          <p:nvPr/>
        </p:nvGrpSpPr>
        <p:grpSpPr>
          <a:xfrm>
            <a:off x="2793600" y="7966105"/>
            <a:ext cx="1440000" cy="720000"/>
            <a:chOff x="2793600" y="1794477"/>
            <a:chExt cx="1440000" cy="720000"/>
          </a:xfrm>
        </p:grpSpPr>
        <p:pic>
          <p:nvPicPr>
            <p:cNvPr id="21" name="Google Shape;2818;p66">
              <a:extLst>
                <a:ext uri="{FF2B5EF4-FFF2-40B4-BE49-F238E27FC236}">
                  <a16:creationId xmlns:a16="http://schemas.microsoft.com/office/drawing/2014/main" id="{B292C7B2-7F7D-64FA-3C6D-1C57541458BB}"/>
                </a:ext>
              </a:extLst>
            </p:cNvPr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27936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17;p45">
              <a:extLst>
                <a:ext uri="{FF2B5EF4-FFF2-40B4-BE49-F238E27FC236}">
                  <a16:creationId xmlns:a16="http://schemas.microsoft.com/office/drawing/2014/main" id="{2D6D6144-7CB6-E060-565B-24939B8B1ABA}"/>
                </a:ext>
              </a:extLst>
            </p:cNvPr>
            <p:cNvSpPr txBox="1">
              <a:spLocks/>
            </p:cNvSpPr>
            <p:nvPr/>
          </p:nvSpPr>
          <p:spPr>
            <a:xfrm>
              <a:off x="3011558" y="1971501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MAE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2AE98E-0E6E-18B2-6DBD-286C6A041267}"/>
              </a:ext>
            </a:extLst>
          </p:cNvPr>
          <p:cNvGrpSpPr/>
          <p:nvPr/>
        </p:nvGrpSpPr>
        <p:grpSpPr>
          <a:xfrm>
            <a:off x="4910400" y="7966105"/>
            <a:ext cx="1440000" cy="720000"/>
            <a:chOff x="4910400" y="3100690"/>
            <a:chExt cx="1440000" cy="720000"/>
          </a:xfrm>
        </p:grpSpPr>
        <p:pic>
          <p:nvPicPr>
            <p:cNvPr id="24" name="Google Shape;2819;p66">
              <a:extLst>
                <a:ext uri="{FF2B5EF4-FFF2-40B4-BE49-F238E27FC236}">
                  <a16:creationId xmlns:a16="http://schemas.microsoft.com/office/drawing/2014/main" id="{C3E4133E-B2A5-89E7-D4D0-9925602FDDC7}"/>
                </a:ext>
              </a:extLst>
            </p:cNvPr>
            <p:cNvPicPr preferRelativeResize="0"/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>
              <a:off x="49104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217;p45">
              <a:extLst>
                <a:ext uri="{FF2B5EF4-FFF2-40B4-BE49-F238E27FC236}">
                  <a16:creationId xmlns:a16="http://schemas.microsoft.com/office/drawing/2014/main" id="{0B6C4903-B12B-05E1-64A0-651DD75EFEEB}"/>
                </a:ext>
              </a:extLst>
            </p:cNvPr>
            <p:cNvSpPr txBox="1">
              <a:spLocks/>
            </p:cNvSpPr>
            <p:nvPr/>
          </p:nvSpPr>
          <p:spPr>
            <a:xfrm>
              <a:off x="51283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R2 Score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FD25F2-63E5-02DB-F004-ACFE05155695}"/>
              </a:ext>
            </a:extLst>
          </p:cNvPr>
          <p:cNvGrpSpPr/>
          <p:nvPr/>
        </p:nvGrpSpPr>
        <p:grpSpPr>
          <a:xfrm>
            <a:off x="7027200" y="7966105"/>
            <a:ext cx="1440000" cy="720000"/>
            <a:chOff x="7027200" y="1794477"/>
            <a:chExt cx="1440000" cy="720000"/>
          </a:xfrm>
        </p:grpSpPr>
        <p:pic>
          <p:nvPicPr>
            <p:cNvPr id="27" name="Google Shape;2818;p66">
              <a:extLst>
                <a:ext uri="{FF2B5EF4-FFF2-40B4-BE49-F238E27FC236}">
                  <a16:creationId xmlns:a16="http://schemas.microsoft.com/office/drawing/2014/main" id="{F129C8C9-2F85-E8CF-7139-8C0A6F257C58}"/>
                </a:ext>
              </a:extLst>
            </p:cNvPr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7027200" y="1794477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217;p45">
              <a:extLst>
                <a:ext uri="{FF2B5EF4-FFF2-40B4-BE49-F238E27FC236}">
                  <a16:creationId xmlns:a16="http://schemas.microsoft.com/office/drawing/2014/main" id="{CF2F7965-8A32-849D-0102-5B373CD04DB3}"/>
                </a:ext>
              </a:extLst>
            </p:cNvPr>
            <p:cNvSpPr txBox="1">
              <a:spLocks/>
            </p:cNvSpPr>
            <p:nvPr/>
          </p:nvSpPr>
          <p:spPr>
            <a:xfrm>
              <a:off x="7238165" y="1971501"/>
              <a:ext cx="1018070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Accuracy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024742-7560-4876-ACCA-8C58CE04CE21}"/>
              </a:ext>
            </a:extLst>
          </p:cNvPr>
          <p:cNvGrpSpPr/>
          <p:nvPr/>
        </p:nvGrpSpPr>
        <p:grpSpPr>
          <a:xfrm>
            <a:off x="1206000" y="11196940"/>
            <a:ext cx="1440000" cy="720000"/>
            <a:chOff x="676800" y="3100690"/>
            <a:chExt cx="1440000" cy="720000"/>
          </a:xfrm>
        </p:grpSpPr>
        <p:pic>
          <p:nvPicPr>
            <p:cNvPr id="30" name="Google Shape;2818;p66">
              <a:extLst>
                <a:ext uri="{FF2B5EF4-FFF2-40B4-BE49-F238E27FC236}">
                  <a16:creationId xmlns:a16="http://schemas.microsoft.com/office/drawing/2014/main" id="{4E418B57-1678-CE98-DBA8-A4DD0684A2FB}"/>
                </a:ext>
              </a:extLst>
            </p:cNvPr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6768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2217;p45">
              <a:extLst>
                <a:ext uri="{FF2B5EF4-FFF2-40B4-BE49-F238E27FC236}">
                  <a16:creationId xmlns:a16="http://schemas.microsoft.com/office/drawing/2014/main" id="{8C5A6A2A-34E2-E42B-8D8B-6A68BC8EC60D}"/>
                </a:ext>
              </a:extLst>
            </p:cNvPr>
            <p:cNvSpPr txBox="1">
              <a:spLocks/>
            </p:cNvSpPr>
            <p:nvPr/>
          </p:nvSpPr>
          <p:spPr>
            <a:xfrm>
              <a:off x="8947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Precision</a:t>
              </a:r>
            </a:p>
          </p:txBody>
        </p:sp>
      </p:grpSp>
      <p:grpSp>
        <p:nvGrpSpPr>
          <p:cNvPr id="2560" name="Group 2559">
            <a:extLst>
              <a:ext uri="{FF2B5EF4-FFF2-40B4-BE49-F238E27FC236}">
                <a16:creationId xmlns:a16="http://schemas.microsoft.com/office/drawing/2014/main" id="{EDE02D94-ED65-4FB2-0B15-059B5BBF898B}"/>
              </a:ext>
            </a:extLst>
          </p:cNvPr>
          <p:cNvGrpSpPr/>
          <p:nvPr/>
        </p:nvGrpSpPr>
        <p:grpSpPr>
          <a:xfrm>
            <a:off x="3852000" y="11196940"/>
            <a:ext cx="1440000" cy="720000"/>
            <a:chOff x="2793600" y="3100690"/>
            <a:chExt cx="1440000" cy="720000"/>
          </a:xfrm>
        </p:grpSpPr>
        <p:pic>
          <p:nvPicPr>
            <p:cNvPr id="2561" name="Google Shape;2819;p66">
              <a:extLst>
                <a:ext uri="{FF2B5EF4-FFF2-40B4-BE49-F238E27FC236}">
                  <a16:creationId xmlns:a16="http://schemas.microsoft.com/office/drawing/2014/main" id="{A0EE7607-81A8-592B-F7A0-38E6E189FE8D}"/>
                </a:ext>
              </a:extLst>
            </p:cNvPr>
            <p:cNvPicPr preferRelativeResize="0"/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>
              <a:off x="27936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2" name="Google Shape;2217;p45">
              <a:extLst>
                <a:ext uri="{FF2B5EF4-FFF2-40B4-BE49-F238E27FC236}">
                  <a16:creationId xmlns:a16="http://schemas.microsoft.com/office/drawing/2014/main" id="{9AA2A19D-6876-AE87-925B-06AAE16800BC}"/>
                </a:ext>
              </a:extLst>
            </p:cNvPr>
            <p:cNvSpPr txBox="1">
              <a:spLocks/>
            </p:cNvSpPr>
            <p:nvPr/>
          </p:nvSpPr>
          <p:spPr>
            <a:xfrm>
              <a:off x="30115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Recall</a:t>
              </a:r>
            </a:p>
          </p:txBody>
        </p:sp>
      </p:grpSp>
      <p:grpSp>
        <p:nvGrpSpPr>
          <p:cNvPr id="2563" name="Group 2562">
            <a:extLst>
              <a:ext uri="{FF2B5EF4-FFF2-40B4-BE49-F238E27FC236}">
                <a16:creationId xmlns:a16="http://schemas.microsoft.com/office/drawing/2014/main" id="{875D8750-E1A1-BB25-2144-7BCF6F224C5F}"/>
              </a:ext>
            </a:extLst>
          </p:cNvPr>
          <p:cNvGrpSpPr/>
          <p:nvPr/>
        </p:nvGrpSpPr>
        <p:grpSpPr>
          <a:xfrm>
            <a:off x="6498000" y="11196940"/>
            <a:ext cx="1440000" cy="720000"/>
            <a:chOff x="7027200" y="3100690"/>
            <a:chExt cx="1440000" cy="720000"/>
          </a:xfrm>
        </p:grpSpPr>
        <p:pic>
          <p:nvPicPr>
            <p:cNvPr id="2564" name="Google Shape;2818;p66">
              <a:extLst>
                <a:ext uri="{FF2B5EF4-FFF2-40B4-BE49-F238E27FC236}">
                  <a16:creationId xmlns:a16="http://schemas.microsoft.com/office/drawing/2014/main" id="{DF81607A-F5F0-CCEF-5C47-783A5076BA7C}"/>
                </a:ext>
              </a:extLst>
            </p:cNvPr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7027200" y="310069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5" name="Google Shape;2217;p45">
              <a:extLst>
                <a:ext uri="{FF2B5EF4-FFF2-40B4-BE49-F238E27FC236}">
                  <a16:creationId xmlns:a16="http://schemas.microsoft.com/office/drawing/2014/main" id="{1C9263B1-4C17-EAC9-FD81-D444ABE86FC5}"/>
                </a:ext>
              </a:extLst>
            </p:cNvPr>
            <p:cNvSpPr txBox="1">
              <a:spLocks/>
            </p:cNvSpPr>
            <p:nvPr/>
          </p:nvSpPr>
          <p:spPr>
            <a:xfrm>
              <a:off x="7245158" y="3277714"/>
              <a:ext cx="1004084" cy="36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en-GB" sz="1400" dirty="0">
                  <a:solidFill>
                    <a:schemeClr val="bg2"/>
                  </a:solidFill>
                </a:rPr>
                <a:t>F1 Score</a:t>
              </a:r>
            </a:p>
          </p:txBody>
        </p:sp>
      </p:grpSp>
      <p:sp>
        <p:nvSpPr>
          <p:cNvPr id="2566" name="TextBox 2565">
            <a:extLst>
              <a:ext uri="{FF2B5EF4-FFF2-40B4-BE49-F238E27FC236}">
                <a16:creationId xmlns:a16="http://schemas.microsoft.com/office/drawing/2014/main" id="{2776EFC0-DBE2-1A1A-A6CE-946F41B2EE7E}"/>
              </a:ext>
            </a:extLst>
          </p:cNvPr>
          <p:cNvSpPr txBox="1"/>
          <p:nvPr/>
        </p:nvSpPr>
        <p:spPr>
          <a:xfrm>
            <a:off x="0" y="48357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309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846</Words>
  <Application>Microsoft Office PowerPoint</Application>
  <PresentationFormat>On-screen Show (16:9)</PresentationFormat>
  <Paragraphs>215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Times New Roman</vt:lpstr>
      <vt:lpstr>Open Sans</vt:lpstr>
      <vt:lpstr>Arial</vt:lpstr>
      <vt:lpstr>Calibri</vt:lpstr>
      <vt:lpstr>Open Sans ExtraBold</vt:lpstr>
      <vt:lpstr>Overpass Black</vt:lpstr>
      <vt:lpstr>Fira Sans Extra Condensed Medium</vt:lpstr>
      <vt:lpstr>Aqua Marketing Plan by Slidego</vt:lpstr>
      <vt:lpstr>TRƯỜNG ĐẠI HỌC SƯ PHẠM KỸ THUẬT TP.HỒ CHÍ MINH KHOA CÔNG NGHỆ THÔNG TIN</vt:lpstr>
      <vt:lpstr>Nội Dung Báo Cáo</vt:lpstr>
      <vt:lpstr>01</vt:lpstr>
      <vt:lpstr>TỔNG QUAN ĐỀ TÀI</vt:lpstr>
      <vt:lpstr>02</vt:lpstr>
      <vt:lpstr>HỆ THỐNG GỢI Ý</vt:lpstr>
      <vt:lpstr>LỌC CỘNG TÁC</vt:lpstr>
      <vt:lpstr>MẠNG NƠ-RON</vt:lpstr>
      <vt:lpstr>THUẬT TOÁN ỨNG DỤNG</vt:lpstr>
      <vt:lpstr>PHƯƠNG PHÁP ĐÁNH GIÁ</vt:lpstr>
      <vt:lpstr>03</vt:lpstr>
      <vt:lpstr>TẬP DỮ LIỆU AMAZON ELECTRONICS</vt:lpstr>
      <vt:lpstr>TẬP DỮ LIỆU WEBSITE HMART</vt:lpstr>
      <vt:lpstr>TẬP DỮ LIỆU WEBSITE HMART</vt:lpstr>
      <vt:lpstr>TẬP DỮ LIỆU WEBSITE HMART</vt:lpstr>
      <vt:lpstr>TẬP DỮ LIỆU WEBSITE HMART</vt:lpstr>
      <vt:lpstr>TẬP DỮ LIỆU WEBSITE HMART</vt:lpstr>
      <vt:lpstr>TẬP DỮ LIỆU WEBSITE HMART</vt:lpstr>
      <vt:lpstr>XÂY DỰNG WEBSITE HMART</vt:lpstr>
      <vt:lpstr>XÂY DỰNG WEBSITE HMART</vt:lpstr>
      <vt:lpstr>XÂY DỰNG WEBSITE HMART</vt:lpstr>
      <vt:lpstr>DEMO</vt:lpstr>
      <vt:lpstr>04</vt:lpstr>
      <vt:lpstr>KẾT LUẬN</vt:lpstr>
      <vt:lpstr>TÀI LIỆU THAM KHẢO</vt:lpstr>
      <vt:lpstr>TRƯỜNG ĐẠI HỌC SƯ PHẠM KỸ THUẬT TP.HỒ CHÍ MINH KHOA CÔNG NGHỆ THÔNG TIN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Minh</cp:lastModifiedBy>
  <cp:revision>112</cp:revision>
  <dcterms:modified xsi:type="dcterms:W3CDTF">2024-07-18T16:36:14Z</dcterms:modified>
</cp:coreProperties>
</file>